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4"/>
  </p:notesMasterIdLst>
  <p:sldIdLst>
    <p:sldId id="314" r:id="rId2"/>
    <p:sldId id="309" r:id="rId3"/>
    <p:sldId id="322" r:id="rId4"/>
    <p:sldId id="320" r:id="rId5"/>
    <p:sldId id="261" r:id="rId6"/>
    <p:sldId id="323" r:id="rId7"/>
    <p:sldId id="324" r:id="rId8"/>
    <p:sldId id="325" r:id="rId9"/>
    <p:sldId id="326" r:id="rId10"/>
    <p:sldId id="262" r:id="rId11"/>
    <p:sldId id="328" r:id="rId12"/>
    <p:sldId id="329" r:id="rId13"/>
    <p:sldId id="330" r:id="rId14"/>
    <p:sldId id="327" r:id="rId15"/>
    <p:sldId id="312" r:id="rId16"/>
    <p:sldId id="331" r:id="rId17"/>
    <p:sldId id="332" r:id="rId18"/>
    <p:sldId id="333" r:id="rId19"/>
    <p:sldId id="355" r:id="rId20"/>
    <p:sldId id="347" r:id="rId21"/>
    <p:sldId id="319" r:id="rId22"/>
    <p:sldId id="350" r:id="rId23"/>
    <p:sldId id="334" r:id="rId24"/>
    <p:sldId id="335" r:id="rId25"/>
    <p:sldId id="336" r:id="rId26"/>
    <p:sldId id="337" r:id="rId27"/>
    <p:sldId id="356" r:id="rId28"/>
    <p:sldId id="341" r:id="rId29"/>
    <p:sldId id="342" r:id="rId30"/>
    <p:sldId id="349" r:id="rId31"/>
    <p:sldId id="343" r:id="rId32"/>
    <p:sldId id="338" r:id="rId33"/>
    <p:sldId id="348" r:id="rId34"/>
    <p:sldId id="351" r:id="rId35"/>
    <p:sldId id="354" r:id="rId36"/>
    <p:sldId id="339" r:id="rId37"/>
    <p:sldId id="353" r:id="rId38"/>
    <p:sldId id="340" r:id="rId39"/>
    <p:sldId id="345" r:id="rId40"/>
    <p:sldId id="352" r:id="rId41"/>
    <p:sldId id="344" r:id="rId42"/>
    <p:sldId id="305"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90" d="100"/>
          <a:sy n="90" d="100"/>
        </p:scale>
        <p:origin x="-492" y="6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938DD4-6676-4272-BC13-355FEEF513FB}" type="datetimeFigureOut">
              <a:rPr lang="en-US" smtClean="0"/>
              <a:pPr/>
              <a:t>9/24/2017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7FD43B-7C96-4088-9EBB-8A65C2699F11}" type="slidenum">
              <a:rPr lang="en-US" smtClean="0"/>
              <a:pPr/>
              <a:t>‹#›</a:t>
            </a:fld>
            <a:endParaRPr lang="en-US"/>
          </a:p>
        </p:txBody>
      </p:sp>
    </p:spTree>
    <p:extLst>
      <p:ext uri="{BB962C8B-B14F-4D97-AF65-F5344CB8AC3E}">
        <p14:creationId xmlns:p14="http://schemas.microsoft.com/office/powerpoint/2010/main" xmlns="" val="1613331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smtClean="0"/>
          </a:p>
        </p:txBody>
      </p:sp>
      <p:sp>
        <p:nvSpPr>
          <p:cNvPr id="12493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FA28480-6156-4F47-A64D-0D5287CE1414}" type="slidenum">
              <a:rPr lang="en-US" altLang="en-US" smtClean="0"/>
              <a:pPr fontAlgn="base">
                <a:spcBef>
                  <a:spcPct val="0"/>
                </a:spcBef>
                <a:spcAft>
                  <a:spcPct val="0"/>
                </a:spcAft>
              </a:pPr>
              <a:t>42</a:t>
            </a:fld>
            <a:endParaRPr lang="en-US" altLang="en-US" smtClean="0"/>
          </a:p>
        </p:txBody>
      </p:sp>
    </p:spTree>
    <p:extLst>
      <p:ext uri="{BB962C8B-B14F-4D97-AF65-F5344CB8AC3E}">
        <p14:creationId xmlns:p14="http://schemas.microsoft.com/office/powerpoint/2010/main" xmlns="" val="2023139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677A637-A6D9-4F16-998D-522D6EB459CE}" type="datetimeFigureOut">
              <a:rPr lang="en-US" smtClean="0"/>
              <a:pPr/>
              <a:t>9/24/2017</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3042081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77A637-A6D9-4F16-998D-522D6EB459CE}" type="datetimeFigureOut">
              <a:rPr lang="en-US" smtClean="0"/>
              <a:pPr/>
              <a:t>9/24/2017</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976349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77A637-A6D9-4F16-998D-522D6EB459CE}" type="datetimeFigureOut">
              <a:rPr lang="en-US" smtClean="0"/>
              <a:pPr/>
              <a:t>9/24/2017</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05B38D6-5DA1-4011-9A95-2FC6EFA1B42A}" type="slidenum">
              <a:rPr lang="en-US" smtClean="0"/>
              <a:pPr/>
              <a:t>‹#›</a:t>
            </a:fld>
            <a:endParaRPr lang="en-US"/>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1306105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A677A637-A6D9-4F16-998D-522D6EB459CE}" type="datetimeFigureOut">
              <a:rPr lang="en-US" smtClean="0"/>
              <a:pPr/>
              <a:t>9/24/2017</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10791576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A677A637-A6D9-4F16-998D-522D6EB459CE}" type="datetimeFigureOut">
              <a:rPr lang="en-US" smtClean="0"/>
              <a:pPr/>
              <a:t>9/24/2017</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05B38D6-5DA1-4011-9A95-2FC6EFA1B42A}" type="slidenum">
              <a:rPr lang="en-US" smtClean="0"/>
              <a:pPr/>
              <a:t>‹#›</a:t>
            </a:fld>
            <a:endParaRPr lang="en-US"/>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1883597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A677A637-A6D9-4F16-998D-522D6EB459CE}" type="datetimeFigureOut">
              <a:rPr lang="en-US" smtClean="0"/>
              <a:pPr/>
              <a:t>9/24/2017</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4045753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677A637-A6D9-4F16-998D-522D6EB459CE}" type="datetimeFigureOut">
              <a:rPr lang="en-US" smtClean="0"/>
              <a:pPr/>
              <a:t>9/24/2017</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1681337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677A637-A6D9-4F16-998D-522D6EB459CE}" type="datetimeFigureOut">
              <a:rPr lang="en-US" smtClean="0"/>
              <a:pPr/>
              <a:t>9/24/2017</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1525691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677A637-A6D9-4F16-998D-522D6EB459CE}" type="datetimeFigureOut">
              <a:rPr lang="en-US" smtClean="0"/>
              <a:pPr/>
              <a:t>9/24/2017</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2536510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77A637-A6D9-4F16-998D-522D6EB459CE}" type="datetimeFigureOut">
              <a:rPr lang="en-US" smtClean="0"/>
              <a:pPr/>
              <a:t>9/24/2017</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3925053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677A637-A6D9-4F16-998D-522D6EB459CE}" type="datetimeFigureOut">
              <a:rPr lang="en-US" smtClean="0"/>
              <a:pPr/>
              <a:t>9/24/2017</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2974704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677A637-A6D9-4F16-998D-522D6EB459CE}" type="datetimeFigureOut">
              <a:rPr lang="en-US" smtClean="0"/>
              <a:pPr/>
              <a:t>9/24/2017</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51195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677A637-A6D9-4F16-998D-522D6EB459CE}" type="datetimeFigureOut">
              <a:rPr lang="en-US" smtClean="0"/>
              <a:pPr/>
              <a:t>9/24/2017</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235387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77A637-A6D9-4F16-998D-522D6EB459CE}" type="datetimeFigureOut">
              <a:rPr lang="en-US" smtClean="0"/>
              <a:pPr/>
              <a:t>9/24/2017</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142974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77A637-A6D9-4F16-998D-522D6EB459CE}" type="datetimeFigureOut">
              <a:rPr lang="en-US" smtClean="0"/>
              <a:pPr/>
              <a:t>9/24/2017</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787881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77A637-A6D9-4F16-998D-522D6EB459CE}" type="datetimeFigureOut">
              <a:rPr lang="en-US" smtClean="0"/>
              <a:pPr/>
              <a:t>9/24/2017</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1850104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A677A637-A6D9-4F16-998D-522D6EB459CE}" type="datetimeFigureOut">
              <a:rPr lang="en-US" smtClean="0"/>
              <a:pPr/>
              <a:t>9/24/2017</a:t>
            </a:fld>
            <a:endParaRPr lang="en-US"/>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E05B38D6-5DA1-4011-9A95-2FC6EFA1B42A}" type="slidenum">
              <a:rPr lang="en-US" smtClean="0"/>
              <a:pPr/>
              <a:t>‹#›</a:t>
            </a:fld>
            <a:endParaRPr lang="en-US"/>
          </a:p>
        </p:txBody>
      </p:sp>
    </p:spTree>
    <p:extLst>
      <p:ext uri="{BB962C8B-B14F-4D97-AF65-F5344CB8AC3E}">
        <p14:creationId xmlns:p14="http://schemas.microsoft.com/office/powerpoint/2010/main" xmlns="" val="229352311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44" r:id="rId15"/>
    <p:sldLayoutId id="2147483745"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google.com/url?sa=i&amp;rct=j&amp;q=&amp;esrc=s&amp;source=images&amp;cd=&amp;ved=0ahUKEwjbpsiV6LvWAhXMPFAKHfvBAbkQjRwIBw&amp;url=https://www.slideshare.net/restaurantdotorg/sodium-and-the-dietary-guidelines&amp;psig=AFQjCNGFtSv_2acYXZV6ZZXdvsJ9riLZhw&amp;ust=1506273412193026"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google.com/url?sa=i&amp;rct=j&amp;q=&amp;esrc=s&amp;source=images&amp;cd=&amp;cad=rja&amp;uact=8&amp;ved=0ahUKEwiQ77SdnL7WAhUQLlAKHWeXAtUQjRwIBw&amp;url=http%3A%2F%2Fherbalwater.typepad.com%2Fayalas_herbal_water%2F2010%2F10%2Fmediterranean-diet-cuts-disease-risk.html&amp;psig=AFQjCNFv5k3V33oV6HIMGrToO0aQ-zhD2g&amp;ust=1506355847707144"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url?sa=i&amp;rct=j&amp;q=&amp;esrc=s&amp;source=images&amp;cd=&amp;cad=rja&amp;uact=8&amp;ved=0ahUKEwic4uKr1rvWAhWFYlAKHfpiDG4QjRwIBw&amp;url=http://www.madari.ir/old/%D8%AA%D8%A7%D8%AB%DB%8C%D8%B1-%D9%81%D8%B4%D8%A7%D8%B1-%D8%AE%D9%88%D9%86-%D9%85%D8%A7%D8%AF%D8%B1-%D9%BE%DB%8C%D8%B4-%D8%A7%D8%B2-%D8%A8%D8%A7%D8%B1%D8%AF%D8%A7%D8%B1%DB%8C-%D8%A8%D8%B1-%D8%AC%D9%86/&amp;psig=AFQjCNHXvB4CiHfvvKPF3luYQPE8nMelHg&amp;ust=1506267979370731"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512" y="0"/>
            <a:ext cx="9180512" cy="80627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35276505"/>
      </p:ext>
    </p:extLst>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52" y="285728"/>
            <a:ext cx="6589199" cy="1280890"/>
          </a:xfrm>
        </p:spPr>
        <p:txBody>
          <a:bodyPr/>
          <a:lstStyle/>
          <a:p>
            <a:pPr algn="ctr"/>
            <a:r>
              <a:rPr lang="en-US" b="1" dirty="0" smtClean="0">
                <a:solidFill>
                  <a:srgbClr val="C00000"/>
                </a:solidFill>
              </a:rPr>
              <a:t>Fats</a:t>
            </a:r>
          </a:p>
        </p:txBody>
      </p:sp>
      <p:sp>
        <p:nvSpPr>
          <p:cNvPr id="3" name="Content Placeholder 2"/>
          <p:cNvSpPr>
            <a:spLocks noGrp="1"/>
          </p:cNvSpPr>
          <p:nvPr>
            <p:ph idx="1"/>
          </p:nvPr>
        </p:nvSpPr>
        <p:spPr>
          <a:xfrm>
            <a:off x="500034" y="857232"/>
            <a:ext cx="8248430" cy="4857784"/>
          </a:xfrm>
        </p:spPr>
        <p:txBody>
          <a:bodyPr>
            <a:noAutofit/>
          </a:bodyPr>
          <a:lstStyle/>
          <a:p>
            <a:r>
              <a:rPr lang="en-US" sz="2800" dirty="0" smtClean="0">
                <a:latin typeface="Times New Roman" pitchFamily="18" charset="0"/>
                <a:cs typeface="Times New Roman" pitchFamily="18" charset="0"/>
              </a:rPr>
              <a:t>Although the total quantity of dietary fat, SFA, and omega-6 PUFAs do not seem to affect blood pressure (Cicero et al, 2009), Evidence documented that MUFA, when used as a replacement for SFAs, PUFA, or carbohydrate, lowered blood pressure in some individuals with hypertension</a:t>
            </a:r>
            <a:r>
              <a:rPr lang="fr-FR" sz="2800" dirty="0" smtClean="0">
                <a:latin typeface="Times New Roman" pitchFamily="18" charset="0"/>
                <a:cs typeface="Times New Roman" pitchFamily="18" charset="0"/>
              </a:rPr>
              <a:t> (Appel et al, 2005).</a:t>
            </a:r>
          </a:p>
          <a:p>
            <a:pPr>
              <a:buNone/>
            </a:pPr>
            <a:endParaRPr lang="fr-FR" sz="2800" dirty="0" smtClean="0">
              <a:latin typeface="Times New Roman" pitchFamily="18" charset="0"/>
              <a:cs typeface="Times New Roman" pitchFamily="18" charset="0"/>
            </a:endParaRPr>
          </a:p>
          <a:p>
            <a:r>
              <a:rPr lang="fr-FR" sz="2800" dirty="0" smtClean="0">
                <a:latin typeface="Times New Roman" pitchFamily="18" charset="0"/>
                <a:cs typeface="Times New Roman" pitchFamily="18" charset="0"/>
              </a:rPr>
              <a:t> In a large population </a:t>
            </a:r>
            <a:r>
              <a:rPr lang="fr-FR" sz="2800" dirty="0" err="1" smtClean="0">
                <a:latin typeface="Times New Roman" pitchFamily="18" charset="0"/>
                <a:cs typeface="Times New Roman" pitchFamily="18" charset="0"/>
              </a:rPr>
              <a:t>study</a:t>
            </a:r>
            <a:r>
              <a:rPr lang="en-US" sz="2800" dirty="0" smtClean="0">
                <a:latin typeface="Times New Roman" pitchFamily="18" charset="0"/>
                <a:cs typeface="Times New Roman" pitchFamily="18" charset="0"/>
              </a:rPr>
              <a:t>, higher intake of dietary MUFA (13 g/day), especially oleic acid from plant oils, was associated with significantly lower DBP (Miura et al, 2013). </a:t>
            </a:r>
          </a:p>
          <a:p>
            <a:endParaRPr lang="en-US" sz="2800" dirty="0" smtClean="0"/>
          </a:p>
          <a:p>
            <a:endParaRPr lang="en-US" sz="2800" dirty="0" smtClean="0">
              <a:latin typeface="Times New Roman" pitchFamily="18" charset="0"/>
              <a:cs typeface="Times New Roman" pitchFamily="18" charset="0"/>
            </a:endParaRPr>
          </a:p>
          <a:p>
            <a:endParaRPr lang="fa-IR" sz="2800" dirty="0" smtClean="0">
              <a:latin typeface="Times New Roman" pitchFamily="18" charset="0"/>
              <a:cs typeface="Times New Roman" pitchFamily="18" charset="0"/>
            </a:endParaRPr>
          </a:p>
          <a:p>
            <a:pPr marL="0" indent="0">
              <a:buNone/>
            </a:pP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23714462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7224" y="1071546"/>
            <a:ext cx="7929618" cy="5429288"/>
          </a:xfrm>
        </p:spPr>
        <p:txBody>
          <a:bodyPr>
            <a:noAutofit/>
          </a:bodyPr>
          <a:lstStyle/>
          <a:p>
            <a:r>
              <a:rPr lang="en-US" sz="2800" dirty="0" smtClean="0">
                <a:latin typeface="Times New Roman" pitchFamily="18" charset="0"/>
                <a:cs typeface="Times New Roman" pitchFamily="18" charset="0"/>
              </a:rPr>
              <a:t>In a recent meta-analysis, including 9 RCTs, examining the effect of MUFA on blood pressure, SBP (net change: </a:t>
            </a:r>
            <a:r>
              <a:rPr lang="en-US" sz="2800" dirty="0" smtClean="0">
                <a:latin typeface="Times New Roman" pitchFamily="18" charset="0"/>
                <a:cs typeface="Times New Roman" pitchFamily="18" charset="0"/>
              </a:rPr>
              <a:t>-2.26 </a:t>
            </a:r>
            <a:r>
              <a:rPr lang="en-US" sz="2800" dirty="0" smtClean="0">
                <a:latin typeface="Times New Roman" pitchFamily="18" charset="0"/>
                <a:cs typeface="Times New Roman" pitchFamily="18" charset="0"/>
              </a:rPr>
              <a:t>mm Hg), and DBP (net change: </a:t>
            </a:r>
            <a:r>
              <a:rPr lang="en-US" sz="2800" dirty="0" smtClean="0">
                <a:latin typeface="Times New Roman" pitchFamily="18" charset="0"/>
                <a:cs typeface="Times New Roman" pitchFamily="18" charset="0"/>
              </a:rPr>
              <a:t>-1.15 </a:t>
            </a:r>
            <a:r>
              <a:rPr lang="en-US" sz="2800" dirty="0" smtClean="0">
                <a:latin typeface="Times New Roman" pitchFamily="18" charset="0"/>
                <a:cs typeface="Times New Roman" pitchFamily="18" charset="0"/>
              </a:rPr>
              <a:t>mm Hg) reductions were significantly greater among participants assigned to high MUFA diets compared with those on control diets (</a:t>
            </a:r>
            <a:r>
              <a:rPr lang="en-US" sz="2800" dirty="0" err="1" smtClean="0">
                <a:latin typeface="Times New Roman" pitchFamily="18" charset="0"/>
                <a:cs typeface="Times New Roman" pitchFamily="18" charset="0"/>
              </a:rPr>
              <a:t>Schwingshackl</a:t>
            </a:r>
            <a:r>
              <a:rPr lang="en-US" sz="2800" dirty="0" smtClean="0">
                <a:latin typeface="Times New Roman" pitchFamily="18" charset="0"/>
                <a:cs typeface="Times New Roman" pitchFamily="18" charset="0"/>
              </a:rPr>
              <a:t> et al, 2011).</a:t>
            </a:r>
          </a:p>
          <a:p>
            <a:r>
              <a:rPr lang="en-US" sz="2800" dirty="0" smtClean="0">
                <a:latin typeface="Times New Roman" pitchFamily="18" charset="0"/>
                <a:cs typeface="Times New Roman" pitchFamily="18" charset="0"/>
              </a:rPr>
              <a:t> </a:t>
            </a:r>
            <a:r>
              <a:rPr lang="en-US" sz="2800" dirty="0" smtClean="0">
                <a:solidFill>
                  <a:srgbClr val="C00000"/>
                </a:solidFill>
                <a:latin typeface="Times New Roman" pitchFamily="18" charset="0"/>
                <a:cs typeface="Times New Roman" pitchFamily="18" charset="0"/>
              </a:rPr>
              <a:t>Supplementation with n-3 PUFAs </a:t>
            </a:r>
            <a:r>
              <a:rPr lang="en-US" sz="2800" dirty="0" smtClean="0">
                <a:latin typeface="Times New Roman" pitchFamily="18" charset="0"/>
                <a:cs typeface="Times New Roman" pitchFamily="18" charset="0"/>
              </a:rPr>
              <a:t>(EPA , DHA) in doses higher than 2 g/day also can give modest reductions in SBP and DBP, especially in untreated hypertensive persons (Miller et al, 2014).</a:t>
            </a:r>
            <a:endParaRPr lang="fa-IR"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480" y="357166"/>
            <a:ext cx="6589199" cy="947502"/>
          </a:xfrm>
        </p:spPr>
        <p:txBody>
          <a:bodyPr>
            <a:normAutofit fontScale="90000"/>
          </a:bodyPr>
          <a:lstStyle/>
          <a:p>
            <a:pPr algn="ctr"/>
            <a:r>
              <a:rPr lang="en-US" b="1" dirty="0" smtClean="0">
                <a:solidFill>
                  <a:srgbClr val="C00000"/>
                </a:solidFill>
              </a:rPr>
              <a:t>Protein</a:t>
            </a:r>
            <a:br>
              <a:rPr lang="en-US" b="1" dirty="0" smtClean="0">
                <a:solidFill>
                  <a:srgbClr val="C00000"/>
                </a:solidFill>
              </a:rPr>
            </a:br>
            <a:endParaRPr lang="fa-IR" dirty="0">
              <a:solidFill>
                <a:srgbClr val="C00000"/>
              </a:solidFill>
            </a:endParaRPr>
          </a:p>
        </p:txBody>
      </p:sp>
      <p:sp>
        <p:nvSpPr>
          <p:cNvPr id="3" name="Content Placeholder 2"/>
          <p:cNvSpPr>
            <a:spLocks noGrp="1"/>
          </p:cNvSpPr>
          <p:nvPr>
            <p:ph idx="1"/>
          </p:nvPr>
        </p:nvSpPr>
        <p:spPr>
          <a:xfrm>
            <a:off x="785786" y="1285860"/>
            <a:ext cx="8072494" cy="5286412"/>
          </a:xfrm>
        </p:spPr>
        <p:txBody>
          <a:bodyPr>
            <a:noAutofit/>
          </a:bodyPr>
          <a:lstStyle/>
          <a:p>
            <a:r>
              <a:rPr lang="en-US" sz="2800" dirty="0" smtClean="0">
                <a:latin typeface="Times New Roman" pitchFamily="18" charset="0"/>
                <a:cs typeface="Times New Roman" pitchFamily="18" charset="0"/>
              </a:rPr>
              <a:t>Evidence from observational studies and RCTs suggests replacement of protein for fat or carbohydrate in an </a:t>
            </a:r>
            <a:r>
              <a:rPr lang="en-US" sz="2800" dirty="0" err="1" smtClean="0">
                <a:latin typeface="Times New Roman" pitchFamily="18" charset="0"/>
                <a:cs typeface="Times New Roman" pitchFamily="18" charset="0"/>
              </a:rPr>
              <a:t>isocaloric</a:t>
            </a:r>
            <a:r>
              <a:rPr lang="en-US" sz="2800" dirty="0" smtClean="0">
                <a:latin typeface="Times New Roman" pitchFamily="18" charset="0"/>
                <a:cs typeface="Times New Roman" pitchFamily="18" charset="0"/>
              </a:rPr>
              <a:t> diet results in lowered blood pressure (</a:t>
            </a:r>
            <a:r>
              <a:rPr lang="en-US" sz="2800" dirty="0" err="1" smtClean="0">
                <a:latin typeface="Times New Roman" pitchFamily="18" charset="0"/>
                <a:cs typeface="Times New Roman" pitchFamily="18" charset="0"/>
              </a:rPr>
              <a:t>Bazzano</a:t>
            </a:r>
            <a:r>
              <a:rPr lang="en-US" sz="2800" dirty="0" smtClean="0">
                <a:latin typeface="Times New Roman" pitchFamily="18" charset="0"/>
                <a:cs typeface="Times New Roman" pitchFamily="18" charset="0"/>
              </a:rPr>
              <a:t> et al, 2013). </a:t>
            </a:r>
          </a:p>
          <a:p>
            <a:r>
              <a:rPr lang="en-US" sz="2800" dirty="0" smtClean="0">
                <a:latin typeface="Times New Roman" pitchFamily="18" charset="0"/>
                <a:cs typeface="Times New Roman" pitchFamily="18" charset="0"/>
              </a:rPr>
              <a:t>Protein supplementation in doses of 60 g/day reduced SBP by 4.9 mm Hg and DBP by 2.7 mm Hg as compared with 60 g/day of  carbohydrate in overweight individuals with </a:t>
            </a:r>
            <a:r>
              <a:rPr lang="en-US" sz="2800" dirty="0" err="1" smtClean="0">
                <a:latin typeface="Times New Roman" pitchFamily="18" charset="0"/>
                <a:cs typeface="Times New Roman" pitchFamily="18" charset="0"/>
              </a:rPr>
              <a:t>prehypertension</a:t>
            </a:r>
            <a:r>
              <a:rPr lang="en-US" sz="2800" dirty="0" smtClean="0">
                <a:latin typeface="Times New Roman" pitchFamily="18" charset="0"/>
                <a:cs typeface="Times New Roman" pitchFamily="18" charset="0"/>
              </a:rPr>
              <a:t> and untreated stage 1 hypertension (</a:t>
            </a:r>
            <a:r>
              <a:rPr lang="en-US" sz="2800" dirty="0" err="1" smtClean="0">
                <a:latin typeface="Times New Roman" pitchFamily="18" charset="0"/>
                <a:cs typeface="Times New Roman" pitchFamily="18" charset="0"/>
              </a:rPr>
              <a:t>Teunissen-Beekman</a:t>
            </a:r>
            <a:r>
              <a:rPr lang="en-US" sz="2800" dirty="0" smtClean="0">
                <a:latin typeface="Times New Roman" pitchFamily="18" charset="0"/>
                <a:cs typeface="Times New Roman" pitchFamily="18" charset="0"/>
              </a:rPr>
              <a:t> and van </a:t>
            </a:r>
            <a:r>
              <a:rPr lang="en-US" sz="2800" dirty="0" err="1" smtClean="0">
                <a:latin typeface="Times New Roman" pitchFamily="18" charset="0"/>
                <a:cs typeface="Times New Roman" pitchFamily="18" charset="0"/>
              </a:rPr>
              <a:t>Baak</a:t>
            </a:r>
            <a:r>
              <a:rPr lang="en-US" sz="2800" dirty="0" smtClean="0">
                <a:latin typeface="Times New Roman" pitchFamily="18" charset="0"/>
                <a:cs typeface="Times New Roman" pitchFamily="18" charset="0"/>
              </a:rPr>
              <a:t>, 2013). </a:t>
            </a:r>
          </a:p>
          <a:p>
            <a:r>
              <a:rPr lang="en-US" sz="2800" dirty="0" smtClean="0">
                <a:latin typeface="Times New Roman" pitchFamily="18" charset="0"/>
                <a:cs typeface="Times New Roman" pitchFamily="18" charset="0"/>
              </a:rPr>
              <a:t>Soy protein       controversial (AND, 2009).</a:t>
            </a:r>
            <a:endParaRPr lang="fa-IR" sz="2800" dirty="0">
              <a:latin typeface="Times New Roman" pitchFamily="18" charset="0"/>
              <a:cs typeface="Times New Roman" pitchFamily="18" charset="0"/>
            </a:endParaRPr>
          </a:p>
        </p:txBody>
      </p:sp>
      <p:cxnSp>
        <p:nvCxnSpPr>
          <p:cNvPr id="5" name="Straight Arrow Connector 4"/>
          <p:cNvCxnSpPr/>
          <p:nvPr/>
        </p:nvCxnSpPr>
        <p:spPr>
          <a:xfrm>
            <a:off x="3000364" y="6143644"/>
            <a:ext cx="42862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480" y="285728"/>
            <a:ext cx="6589199" cy="1090378"/>
          </a:xfrm>
        </p:spPr>
        <p:txBody>
          <a:bodyPr>
            <a:normAutofit fontScale="90000"/>
          </a:bodyPr>
          <a:lstStyle/>
          <a:p>
            <a:pPr algn="ctr"/>
            <a:r>
              <a:rPr lang="en-US" b="1" dirty="0" smtClean="0">
                <a:solidFill>
                  <a:srgbClr val="FF0000"/>
                </a:solidFill>
              </a:rPr>
              <a:t>Dietary Patterns Emphasizing Fruits and Vegetables</a:t>
            </a:r>
            <a:br>
              <a:rPr lang="en-US" b="1" dirty="0" smtClean="0">
                <a:solidFill>
                  <a:srgbClr val="FF0000"/>
                </a:solidFill>
              </a:rPr>
            </a:br>
            <a:endParaRPr lang="fa-IR" dirty="0">
              <a:solidFill>
                <a:srgbClr val="FF0000"/>
              </a:solidFill>
            </a:endParaRPr>
          </a:p>
        </p:txBody>
      </p:sp>
      <p:sp>
        <p:nvSpPr>
          <p:cNvPr id="3" name="Content Placeholder 2"/>
          <p:cNvSpPr>
            <a:spLocks noGrp="1"/>
          </p:cNvSpPr>
          <p:nvPr>
            <p:ph idx="1"/>
          </p:nvPr>
        </p:nvSpPr>
        <p:spPr>
          <a:xfrm>
            <a:off x="357158" y="1428736"/>
            <a:ext cx="8429684" cy="5214974"/>
          </a:xfrm>
        </p:spPr>
        <p:txBody>
          <a:bodyPr>
            <a:noAutofit/>
          </a:bodyPr>
          <a:lstStyle/>
          <a:p>
            <a:pPr algn="just"/>
            <a:r>
              <a:rPr lang="en-US" sz="2200" dirty="0" smtClean="0">
                <a:latin typeface="Times New Roman" pitchFamily="18" charset="0"/>
                <a:cs typeface="Times New Roman" pitchFamily="18" charset="0"/>
              </a:rPr>
              <a:t>Several dietary patterns</a:t>
            </a:r>
          </a:p>
          <a:p>
            <a:pPr algn="just"/>
            <a:r>
              <a:rPr lang="en-US" sz="2200" dirty="0" smtClean="0">
                <a:latin typeface="Times New Roman" pitchFamily="18" charset="0"/>
                <a:cs typeface="Times New Roman" pitchFamily="18" charset="0"/>
              </a:rPr>
              <a:t>Plant-based dietary patterns have been associated with lower SBP in observational studies and clinical trials. Average SBP reductions of 5 to 6 mm Hg have been reported. Specifically, the </a:t>
            </a:r>
            <a:r>
              <a:rPr lang="en-US" sz="2200" b="1" dirty="0" smtClean="0">
                <a:latin typeface="Times New Roman" pitchFamily="18" charset="0"/>
                <a:cs typeface="Times New Roman" pitchFamily="18" charset="0"/>
              </a:rPr>
              <a:t>Dietary Approaches to Stop Hypertension (DASH)  controlled </a:t>
            </a:r>
            <a:r>
              <a:rPr lang="en-US" sz="2200" dirty="0" smtClean="0">
                <a:latin typeface="Times New Roman" pitchFamily="18" charset="0"/>
                <a:cs typeface="Times New Roman" pitchFamily="18" charset="0"/>
              </a:rPr>
              <a:t>Feeding study showed that a dietary pattern emphasizing fruits, vegetables, low-fat dairy products, whole grains, lean meats, and nuts significantly decreased SBP in hypertensive and </a:t>
            </a:r>
            <a:r>
              <a:rPr lang="en-US" sz="2200" dirty="0" err="1" smtClean="0">
                <a:latin typeface="Times New Roman" pitchFamily="18" charset="0"/>
                <a:cs typeface="Times New Roman" pitchFamily="18" charset="0"/>
              </a:rPr>
              <a:t>normotensive</a:t>
            </a:r>
            <a:r>
              <a:rPr lang="en-US" sz="2200" dirty="0" smtClean="0">
                <a:latin typeface="Times New Roman" pitchFamily="18" charset="0"/>
                <a:cs typeface="Times New Roman" pitchFamily="18" charset="0"/>
              </a:rPr>
              <a:t> adults. </a:t>
            </a:r>
          </a:p>
          <a:p>
            <a:pPr algn="just"/>
            <a:r>
              <a:rPr lang="en-US" sz="2200" dirty="0" smtClean="0">
                <a:latin typeface="Times New Roman" pitchFamily="18" charset="0"/>
                <a:cs typeface="Times New Roman" pitchFamily="18" charset="0"/>
              </a:rPr>
              <a:t>The DASH diet was found to be </a:t>
            </a:r>
            <a:r>
              <a:rPr lang="en-US" sz="2200" b="1" dirty="0" smtClean="0">
                <a:latin typeface="Times New Roman" pitchFamily="18" charset="0"/>
                <a:cs typeface="Times New Roman" pitchFamily="18" charset="0"/>
              </a:rPr>
              <a:t>more effective </a:t>
            </a:r>
            <a:r>
              <a:rPr lang="en-US" sz="2200" dirty="0" smtClean="0">
                <a:latin typeface="Times New Roman" pitchFamily="18" charset="0"/>
                <a:cs typeface="Times New Roman" pitchFamily="18" charset="0"/>
              </a:rPr>
              <a:t>than just adding fruits and vegetables to a low-fat dietary pattern and was equally effective in men and women of diverse racial and ethnic backgrounds (</a:t>
            </a:r>
            <a:r>
              <a:rPr lang="en-US" sz="2200" dirty="0" err="1" smtClean="0">
                <a:latin typeface="Times New Roman" pitchFamily="18" charset="0"/>
                <a:cs typeface="Times New Roman" pitchFamily="18" charset="0"/>
              </a:rPr>
              <a:t>Appel</a:t>
            </a:r>
            <a:r>
              <a:rPr lang="en-US" sz="2200" dirty="0" smtClean="0">
                <a:latin typeface="Times New Roman" pitchFamily="18" charset="0"/>
                <a:cs typeface="Times New Roman" pitchFamily="18" charset="0"/>
              </a:rPr>
              <a:t> et al, 2006). This dietary pattern serves as the </a:t>
            </a:r>
            <a:r>
              <a:rPr lang="en-US" sz="2200" b="1" dirty="0" smtClean="0">
                <a:latin typeface="Times New Roman" pitchFamily="18" charset="0"/>
                <a:cs typeface="Times New Roman" pitchFamily="18" charset="0"/>
              </a:rPr>
              <a:t>core </a:t>
            </a:r>
            <a:r>
              <a:rPr lang="en-US" sz="2200" dirty="0" smtClean="0">
                <a:latin typeface="Times New Roman" pitchFamily="18" charset="0"/>
                <a:cs typeface="Times New Roman" pitchFamily="18" charset="0"/>
              </a:rPr>
              <a:t>for the ACC/AHA dietary recommendations for lowering blood pressure (</a:t>
            </a:r>
            <a:r>
              <a:rPr lang="en-US" sz="2200" dirty="0" err="1" smtClean="0">
                <a:latin typeface="Times New Roman" pitchFamily="18" charset="0"/>
                <a:cs typeface="Times New Roman" pitchFamily="18" charset="0"/>
              </a:rPr>
              <a:t>Eckel</a:t>
            </a:r>
            <a:r>
              <a:rPr lang="en-US" sz="2200" dirty="0" smtClean="0">
                <a:latin typeface="Times New Roman" pitchFamily="18" charset="0"/>
                <a:cs typeface="Times New Roman" pitchFamily="18" charset="0"/>
              </a:rPr>
              <a:t> al dietary patterns</a:t>
            </a:r>
          </a:p>
          <a:p>
            <a:pPr algn="just"/>
            <a:endParaRPr lang="en-US" sz="2200" dirty="0" smtClean="0">
              <a:latin typeface="Times New Roman" pitchFamily="18" charset="0"/>
              <a:cs typeface="Times New Roman" pitchFamily="18" charset="0"/>
            </a:endParaRPr>
          </a:p>
          <a:p>
            <a:pPr algn="just"/>
            <a:endParaRPr lang="fa-IR" sz="2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68610" name="AutoShape 2" descr="نتیجه تصویری برای ‪DASH dietary pattern‬‏">
            <a:hlinkClick r:id="rId2"/>
          </p:cNvPr>
          <p:cNvSpPr>
            <a:spLocks noChangeAspect="1" noChangeArrowheads="1"/>
          </p:cNvSpPr>
          <p:nvPr/>
        </p:nvSpPr>
        <p:spPr bwMode="auto">
          <a:xfrm>
            <a:off x="3325813" y="-1790700"/>
            <a:ext cx="4991100" cy="3743325"/>
          </a:xfrm>
          <a:prstGeom prst="rect">
            <a:avLst/>
          </a:prstGeom>
          <a:noFill/>
        </p:spPr>
        <p:txBody>
          <a:bodyPr vert="horz" wrap="square" lIns="91440" tIns="45720" rIns="91440" bIns="45720" numCol="1" anchor="t" anchorCtr="0" compatLnSpc="1">
            <a:prstTxWarp prst="textNoShape">
              <a:avLst/>
            </a:prstTxWarp>
          </a:bodyPr>
          <a:lstStyle/>
          <a:p>
            <a:endParaRPr lang="fa-IR"/>
          </a:p>
        </p:txBody>
      </p:sp>
      <p:sp>
        <p:nvSpPr>
          <p:cNvPr id="68622" name="AutoShape 14" descr="نتیجه تصویری برای ‪DASH dietary pattern‬‏"/>
          <p:cNvSpPr>
            <a:spLocks noChangeAspect="1" noChangeArrowheads="1"/>
          </p:cNvSpPr>
          <p:nvPr/>
        </p:nvSpPr>
        <p:spPr bwMode="auto">
          <a:xfrm>
            <a:off x="-61913" y="-136525"/>
            <a:ext cx="304801" cy="304800"/>
          </a:xfrm>
          <a:prstGeom prst="rect">
            <a:avLst/>
          </a:prstGeom>
          <a:noFill/>
        </p:spPr>
        <p:txBody>
          <a:bodyPr vert="horz" wrap="square" lIns="91440" tIns="45720" rIns="91440" bIns="45720" numCol="1" anchor="t" anchorCtr="0" compatLnSpc="1">
            <a:prstTxWarp prst="textNoShape">
              <a:avLst/>
            </a:prstTxWarp>
          </a:bodyPr>
          <a:lstStyle/>
          <a:p>
            <a:endParaRPr lang="fa-IR"/>
          </a:p>
        </p:txBody>
      </p:sp>
      <p:pic>
        <p:nvPicPr>
          <p:cNvPr id="68623" name="Picture 15" descr="C:\Users\home-pc\Pictures\sodium-and-the-dietary-guidelines-17-728.jpg"/>
          <p:cNvPicPr>
            <a:picLocks noGrp="1" noChangeAspect="1" noChangeArrowheads="1"/>
          </p:cNvPicPr>
          <p:nvPr>
            <p:ph idx="1"/>
          </p:nvPr>
        </p:nvPicPr>
        <p:blipFill>
          <a:blip r:embed="rId3"/>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5786" y="1142984"/>
            <a:ext cx="8001056" cy="4768238"/>
          </a:xfrm>
        </p:spPr>
        <p:txBody>
          <a:bodyPr>
            <a:normAutofit/>
          </a:bodyPr>
          <a:lstStyle/>
          <a:p>
            <a:r>
              <a:rPr lang="en-US" sz="2800" dirty="0" smtClean="0">
                <a:latin typeface="Times New Roman" pitchFamily="18" charset="0"/>
                <a:cs typeface="Times New Roman" pitchFamily="18" charset="0"/>
              </a:rPr>
              <a:t>Disadvantage:</a:t>
            </a:r>
          </a:p>
          <a:p>
            <a:r>
              <a:rPr lang="en-US" sz="2800" dirty="0" smtClean="0">
                <a:latin typeface="Times New Roman" pitchFamily="18" charset="0"/>
                <a:cs typeface="Times New Roman" pitchFamily="18" charset="0"/>
              </a:rPr>
              <a:t>Although the DASH diet is safe and currently advocated for preventing and treating hypertension, the diet is high in potassium, phosphorus, and protein. For this reason the DASH diet is not advisable for individuals with end-stage renal disease (</a:t>
            </a:r>
            <a:r>
              <a:rPr lang="en-US" sz="2800" dirty="0" err="1" smtClean="0">
                <a:latin typeface="Times New Roman" pitchFamily="18" charset="0"/>
                <a:cs typeface="Times New Roman" pitchFamily="18" charset="0"/>
              </a:rPr>
              <a:t>Appel</a:t>
            </a:r>
            <a:r>
              <a:rPr lang="en-US" sz="2800" dirty="0" smtClean="0">
                <a:latin typeface="Times New Roman" pitchFamily="18" charset="0"/>
                <a:cs typeface="Times New Roman" pitchFamily="18" charset="0"/>
              </a:rPr>
              <a:t> et al, 2006).</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5090788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3043" y="624110"/>
            <a:ext cx="6891358" cy="1018940"/>
          </a:xfrm>
        </p:spPr>
        <p:txBody>
          <a:bodyPr>
            <a:normAutofit fontScale="90000"/>
          </a:bodyPr>
          <a:lstStyle/>
          <a:p>
            <a:r>
              <a:rPr lang="en-US" dirty="0" smtClean="0">
                <a:solidFill>
                  <a:srgbClr val="FF0000"/>
                </a:solidFill>
              </a:rPr>
              <a:t>Several versions of the DASH diet </a:t>
            </a:r>
            <a:endParaRPr lang="fa-IR" dirty="0">
              <a:solidFill>
                <a:srgbClr val="FF0000"/>
              </a:solidFill>
            </a:endParaRPr>
          </a:p>
        </p:txBody>
      </p:sp>
      <p:sp>
        <p:nvSpPr>
          <p:cNvPr id="3" name="Content Placeholder 2"/>
          <p:cNvSpPr>
            <a:spLocks noGrp="1"/>
          </p:cNvSpPr>
          <p:nvPr>
            <p:ph idx="1"/>
          </p:nvPr>
        </p:nvSpPr>
        <p:spPr>
          <a:xfrm>
            <a:off x="1000100" y="1500174"/>
            <a:ext cx="7534301" cy="4929222"/>
          </a:xfrm>
        </p:spPr>
        <p:txBody>
          <a:bodyPr>
            <a:noAutofit/>
          </a:bodyPr>
          <a:lstStyle/>
          <a:p>
            <a:r>
              <a:rPr lang="en-US" sz="2400" dirty="0" smtClean="0">
                <a:latin typeface="Times New Roman" pitchFamily="18" charset="0"/>
                <a:cs typeface="Times New Roman" pitchFamily="18" charset="0"/>
              </a:rPr>
              <a:t>The </a:t>
            </a:r>
            <a:r>
              <a:rPr lang="en-US" sz="2400" dirty="0" err="1" smtClean="0">
                <a:latin typeface="Times New Roman" pitchFamily="18" charset="0"/>
                <a:cs typeface="Times New Roman" pitchFamily="18" charset="0"/>
              </a:rPr>
              <a:t>OmniHeart</a:t>
            </a:r>
            <a:r>
              <a:rPr lang="en-US" sz="2400" dirty="0" smtClean="0">
                <a:latin typeface="Times New Roman" pitchFamily="18" charset="0"/>
                <a:cs typeface="Times New Roman" pitchFamily="18" charset="0"/>
              </a:rPr>
              <a:t> trial</a:t>
            </a:r>
          </a:p>
          <a:p>
            <a:pPr>
              <a:buNone/>
            </a:pPr>
            <a:r>
              <a:rPr lang="en-US" sz="2400" dirty="0" smtClean="0">
                <a:latin typeface="Times New Roman" pitchFamily="18" charset="0"/>
                <a:cs typeface="Times New Roman" pitchFamily="18" charset="0"/>
              </a:rPr>
              <a:t>1- high-protein version of the DASH diet (25% of energy from protein, approximately half from plant sources),</a:t>
            </a:r>
          </a:p>
          <a:p>
            <a:pPr>
              <a:buNone/>
            </a:pPr>
            <a:r>
              <a:rPr lang="en-US" sz="2400" dirty="0" smtClean="0">
                <a:latin typeface="Times New Roman" pitchFamily="18" charset="0"/>
                <a:cs typeface="Times New Roman" pitchFamily="18" charset="0"/>
              </a:rPr>
              <a:t>2- and a DASH diet high in unsaturated fat (31% of calories from unsaturated fat, mostly monounsaturated).</a:t>
            </a:r>
          </a:p>
          <a:p>
            <a:pPr>
              <a:buNone/>
            </a:pPr>
            <a:r>
              <a:rPr lang="en-US" sz="2400" dirty="0" smtClean="0">
                <a:latin typeface="Times New Roman" pitchFamily="18" charset="0"/>
                <a:cs typeface="Times New Roman" pitchFamily="18" charset="0"/>
              </a:rPr>
              <a:t>Although each diet lowered SBP, substituting some of the carbohydrate (approximately 10% of total calories) in the DASH diet with either protein or monounsaturated fat achieved the best reduction in </a:t>
            </a:r>
            <a:r>
              <a:rPr lang="en-US" sz="2400" b="1" dirty="0" smtClean="0">
                <a:latin typeface="Times New Roman" pitchFamily="18" charset="0"/>
                <a:cs typeface="Times New Roman" pitchFamily="18" charset="0"/>
              </a:rPr>
              <a:t>blood pressure </a:t>
            </a:r>
            <a:r>
              <a:rPr lang="en-US" sz="2400" dirty="0" smtClean="0">
                <a:latin typeface="Times New Roman" pitchFamily="18" charset="0"/>
                <a:cs typeface="Times New Roman" pitchFamily="18" charset="0"/>
              </a:rPr>
              <a:t>and </a:t>
            </a:r>
            <a:r>
              <a:rPr lang="en-US" sz="2400" b="1" dirty="0" smtClean="0">
                <a:latin typeface="Times New Roman" pitchFamily="18" charset="0"/>
                <a:cs typeface="Times New Roman" pitchFamily="18" charset="0"/>
              </a:rPr>
              <a:t>blood cholesterol </a:t>
            </a: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Appel</a:t>
            </a:r>
            <a:r>
              <a:rPr lang="en-US" sz="2400" dirty="0" smtClean="0">
                <a:latin typeface="Times New Roman" pitchFamily="18" charset="0"/>
                <a:cs typeface="Times New Roman" pitchFamily="18" charset="0"/>
              </a:rPr>
              <a:t> et al, 2005; Miller et al, 2006). This could be achieved by substituting nuts for some of the fruit, bread, or cereal servings.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85853" y="2133600"/>
            <a:ext cx="7248548" cy="3777622"/>
          </a:xfrm>
        </p:spPr>
        <p:txBody>
          <a:bodyPr>
            <a:noAutofit/>
          </a:bodyPr>
          <a:lstStyle/>
          <a:p>
            <a:pPr>
              <a:buNone/>
            </a:pPr>
            <a:r>
              <a:rPr lang="en-US" sz="2400" dirty="0" smtClean="0">
                <a:latin typeface="Times New Roman" pitchFamily="18" charset="0"/>
                <a:cs typeface="Times New Roman" pitchFamily="18" charset="0"/>
              </a:rPr>
              <a:t>3- </a:t>
            </a:r>
            <a:r>
              <a:rPr lang="en-US" sz="2400" dirty="0" err="1" smtClean="0">
                <a:latin typeface="Times New Roman" pitchFamily="18" charset="0"/>
                <a:cs typeface="Times New Roman" pitchFamily="18" charset="0"/>
              </a:rPr>
              <a:t>Hypocaloric</a:t>
            </a:r>
            <a:r>
              <a:rPr lang="en-US" sz="2400" dirty="0" smtClean="0">
                <a:latin typeface="Times New Roman" pitchFamily="18" charset="0"/>
                <a:cs typeface="Times New Roman" pitchFamily="18" charset="0"/>
              </a:rPr>
              <a:t> versions of the DASH diet also have been tested for efficacy in promoting weight loss and blood pressure reduction.</a:t>
            </a:r>
          </a:p>
          <a:p>
            <a:r>
              <a:rPr lang="en-US" sz="2400" dirty="0" smtClean="0">
                <a:latin typeface="Times New Roman" pitchFamily="18" charset="0"/>
                <a:cs typeface="Times New Roman" pitchFamily="18" charset="0"/>
              </a:rPr>
              <a:t>addition of exercise and weight loss to the DASH diet resulted in greater blood pressure reductions, greater improvements in vascular function, and reduced left ventricular mass compared with the DASH diet </a:t>
            </a:r>
            <a:r>
              <a:rPr lang="da-DK" sz="2400" dirty="0" smtClean="0">
                <a:latin typeface="Times New Roman" pitchFamily="18" charset="0"/>
                <a:cs typeface="Times New Roman" pitchFamily="18" charset="0"/>
              </a:rPr>
              <a:t>alone (Hinderliter et al, 2014).</a:t>
            </a:r>
            <a:endParaRPr lang="en-US" sz="2400" dirty="0" smtClean="0">
              <a:latin typeface="Times New Roman" pitchFamily="18" charset="0"/>
              <a:cs typeface="Times New Roman" pitchFamily="18" charset="0"/>
            </a:endParaRPr>
          </a:p>
          <a:p>
            <a:endParaRPr lang="fa-IR" sz="2400" dirty="0" smtClean="0">
              <a:latin typeface="Times New Roman" pitchFamily="18" charset="0"/>
              <a:cs typeface="Times New Roman" pitchFamily="18" charset="0"/>
            </a:endParaRPr>
          </a:p>
          <a:p>
            <a:endParaRPr lang="fa-IR"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018940"/>
          </a:xfrm>
        </p:spPr>
        <p:txBody>
          <a:bodyPr/>
          <a:lstStyle/>
          <a:p>
            <a:r>
              <a:rPr lang="en-US" dirty="0" smtClean="0">
                <a:solidFill>
                  <a:srgbClr val="FF0000"/>
                </a:solidFill>
              </a:rPr>
              <a:t>The </a:t>
            </a:r>
            <a:r>
              <a:rPr lang="en-US" dirty="0" err="1" smtClean="0">
                <a:solidFill>
                  <a:srgbClr val="FF0000"/>
                </a:solidFill>
              </a:rPr>
              <a:t>MeD</a:t>
            </a:r>
            <a:r>
              <a:rPr lang="en-US" dirty="0" smtClean="0">
                <a:solidFill>
                  <a:srgbClr val="FF0000"/>
                </a:solidFill>
              </a:rPr>
              <a:t> dietary pattern</a:t>
            </a:r>
            <a:endParaRPr lang="fa-IR" dirty="0">
              <a:solidFill>
                <a:srgbClr val="FF0000"/>
              </a:solidFill>
            </a:endParaRPr>
          </a:p>
        </p:txBody>
      </p:sp>
      <p:sp>
        <p:nvSpPr>
          <p:cNvPr id="3" name="Content Placeholder 2"/>
          <p:cNvSpPr>
            <a:spLocks noGrp="1"/>
          </p:cNvSpPr>
          <p:nvPr>
            <p:ph idx="1"/>
          </p:nvPr>
        </p:nvSpPr>
        <p:spPr>
          <a:xfrm>
            <a:off x="1000100" y="1571612"/>
            <a:ext cx="7605738" cy="4196734"/>
          </a:xfrm>
        </p:spPr>
        <p:txBody>
          <a:bodyPr>
            <a:noAutofit/>
          </a:bodyPr>
          <a:lstStyle/>
          <a:p>
            <a:r>
              <a:rPr lang="en-US" sz="2400" dirty="0" smtClean="0">
                <a:latin typeface="Times New Roman" pitchFamily="18" charset="0"/>
                <a:cs typeface="Times New Roman" pitchFamily="18" charset="0"/>
              </a:rPr>
              <a:t>The </a:t>
            </a:r>
            <a:r>
              <a:rPr lang="en-US" sz="2400" dirty="0" err="1" smtClean="0">
                <a:latin typeface="Times New Roman" pitchFamily="18" charset="0"/>
                <a:cs typeface="Times New Roman" pitchFamily="18" charset="0"/>
              </a:rPr>
              <a:t>MeD</a:t>
            </a:r>
            <a:r>
              <a:rPr lang="en-US" sz="2400" dirty="0" smtClean="0">
                <a:latin typeface="Times New Roman" pitchFamily="18" charset="0"/>
                <a:cs typeface="Times New Roman" pitchFamily="18" charset="0"/>
              </a:rPr>
              <a:t> dietary pattern has many similarities to the DASH diet but is generally higher in fat, primarily MUFA from olive oil, nuts, and seeds. </a:t>
            </a:r>
          </a:p>
          <a:p>
            <a:r>
              <a:rPr lang="en-US" sz="2400" dirty="0" smtClean="0">
                <a:latin typeface="Times New Roman" pitchFamily="18" charset="0"/>
                <a:cs typeface="Times New Roman" pitchFamily="18" charset="0"/>
              </a:rPr>
              <a:t>A traditional </a:t>
            </a:r>
            <a:r>
              <a:rPr lang="en-US" sz="2400" dirty="0" err="1" smtClean="0">
                <a:latin typeface="Times New Roman" pitchFamily="18" charset="0"/>
                <a:cs typeface="Times New Roman" pitchFamily="18" charset="0"/>
              </a:rPr>
              <a:t>MeD</a:t>
            </a:r>
            <a:r>
              <a:rPr lang="en-US" sz="2400" dirty="0" smtClean="0">
                <a:latin typeface="Times New Roman" pitchFamily="18" charset="0"/>
                <a:cs typeface="Times New Roman" pitchFamily="18" charset="0"/>
              </a:rPr>
              <a:t> diet also contains fatty fish rich in omega-3 fatty acids. A recent systematic review of the </a:t>
            </a:r>
            <a:r>
              <a:rPr lang="en-US" sz="2400" dirty="0" err="1" smtClean="0">
                <a:latin typeface="Times New Roman" pitchFamily="18" charset="0"/>
                <a:cs typeface="Times New Roman" pitchFamily="18" charset="0"/>
              </a:rPr>
              <a:t>MeD</a:t>
            </a:r>
            <a:r>
              <a:rPr lang="en-US" sz="2400" dirty="0" smtClean="0">
                <a:latin typeface="Times New Roman" pitchFamily="18" charset="0"/>
                <a:cs typeface="Times New Roman" pitchFamily="18" charset="0"/>
              </a:rPr>
              <a:t> diet and CVD risk factors, found that although limited, evidence from RCTs was suggestive of a blood-pressure lowering effect of this style dietary pattern in adults with hypertension (Rees et al, 2013). According to the ACC/AHA (</a:t>
            </a:r>
            <a:r>
              <a:rPr lang="en-US" sz="2400" dirty="0" err="1" smtClean="0">
                <a:latin typeface="Times New Roman" pitchFamily="18" charset="0"/>
                <a:cs typeface="Times New Roman" pitchFamily="18" charset="0"/>
              </a:rPr>
              <a:t>Eckel</a:t>
            </a:r>
            <a:r>
              <a:rPr lang="en-US" sz="2400" dirty="0" smtClean="0">
                <a:latin typeface="Times New Roman" pitchFamily="18" charset="0"/>
                <a:cs typeface="Times New Roman" pitchFamily="18" charset="0"/>
              </a:rPr>
              <a:t> et al, 2013), more studies on diverse populations are warranted before recommendations can be made related to the </a:t>
            </a:r>
            <a:r>
              <a:rPr lang="en-US" sz="2400" dirty="0" err="1" smtClean="0">
                <a:latin typeface="Times New Roman" pitchFamily="18" charset="0"/>
                <a:cs typeface="Times New Roman" pitchFamily="18" charset="0"/>
              </a:rPr>
              <a:t>MeD</a:t>
            </a:r>
            <a:r>
              <a:rPr lang="en-US" sz="2400" dirty="0" smtClean="0">
                <a:latin typeface="Times New Roman" pitchFamily="18" charset="0"/>
                <a:cs typeface="Times New Roman" pitchFamily="18" charset="0"/>
              </a:rPr>
              <a:t> diet for use in blood pressure management.</a:t>
            </a:r>
            <a:endParaRPr lang="fa-IR"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نتیجه تصویری برای ‪Med diet pattern‬‏">
            <a:hlinkClick r:id="rId2"/>
          </p:cNvPr>
          <p:cNvPicPr>
            <a:picLocks noGrp="1" noChangeAspect="1" noChangeArrowheads="1"/>
          </p:cNvPicPr>
          <p:nvPr>
            <p:ph idx="1"/>
          </p:nvPr>
        </p:nvPicPr>
        <p:blipFill>
          <a:blip r:embed="rId3"/>
          <a:srcRect/>
          <a:stretch>
            <a:fillRect/>
          </a:stretch>
        </p:blipFill>
        <p:spPr bwMode="auto">
          <a:xfrm>
            <a:off x="1714480" y="71438"/>
            <a:ext cx="5929354" cy="671514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67544" y="1142984"/>
            <a:ext cx="8280920" cy="5072098"/>
          </a:xfrm>
        </p:spPr>
        <p:txBody>
          <a:bodyPr>
            <a:noAutofit/>
          </a:bodyPr>
          <a:lstStyle/>
          <a:p>
            <a:pPr algn="ctr"/>
            <a:r>
              <a:rPr lang="en-US" sz="6600" b="1" dirty="0" smtClean="0">
                <a:solidFill>
                  <a:srgbClr val="C00000"/>
                </a:solidFill>
                <a:latin typeface="Times New Roman" pitchFamily="18" charset="0"/>
                <a:cs typeface="Titr" pitchFamily="2" charset="-78"/>
              </a:rPr>
              <a:t>Nutrition </a:t>
            </a:r>
            <a:br>
              <a:rPr lang="en-US" sz="6600" b="1" dirty="0" smtClean="0">
                <a:solidFill>
                  <a:srgbClr val="C00000"/>
                </a:solidFill>
                <a:latin typeface="Times New Roman" pitchFamily="18" charset="0"/>
                <a:cs typeface="Titr" pitchFamily="2" charset="-78"/>
              </a:rPr>
            </a:br>
            <a:r>
              <a:rPr lang="en-US" sz="6600" b="1" dirty="0" smtClean="0">
                <a:solidFill>
                  <a:srgbClr val="C00000"/>
                </a:solidFill>
                <a:latin typeface="Times New Roman" pitchFamily="18" charset="0"/>
                <a:cs typeface="Titr" pitchFamily="2" charset="-78"/>
              </a:rPr>
              <a:t>in</a:t>
            </a:r>
            <a:br>
              <a:rPr lang="en-US" sz="6600" b="1" dirty="0" smtClean="0">
                <a:solidFill>
                  <a:srgbClr val="C00000"/>
                </a:solidFill>
                <a:latin typeface="Times New Roman" pitchFamily="18" charset="0"/>
                <a:cs typeface="Titr" pitchFamily="2" charset="-78"/>
              </a:rPr>
            </a:br>
            <a:r>
              <a:rPr lang="en-US" sz="6600" b="1" dirty="0" smtClean="0">
                <a:solidFill>
                  <a:srgbClr val="C00000"/>
                </a:solidFill>
                <a:latin typeface="Times New Roman" pitchFamily="18" charset="0"/>
                <a:cs typeface="Titr" pitchFamily="2" charset="-78"/>
              </a:rPr>
              <a:t> Hypertension</a:t>
            </a:r>
            <a:br>
              <a:rPr lang="en-US" sz="6600" b="1" dirty="0" smtClean="0">
                <a:solidFill>
                  <a:srgbClr val="C00000"/>
                </a:solidFill>
                <a:latin typeface="Times New Roman" pitchFamily="18" charset="0"/>
                <a:cs typeface="Titr" pitchFamily="2" charset="-78"/>
              </a:rPr>
            </a:br>
            <a:r>
              <a:rPr lang="en-US" sz="6600" b="1" dirty="0" smtClean="0">
                <a:solidFill>
                  <a:srgbClr val="C00000"/>
                </a:solidFill>
                <a:latin typeface="Times New Roman" pitchFamily="18" charset="0"/>
                <a:cs typeface="Titr" pitchFamily="2" charset="-78"/>
              </a:rPr>
              <a:t>(</a:t>
            </a:r>
            <a:r>
              <a:rPr lang="en-US" sz="4000" b="1" dirty="0" smtClean="0">
                <a:solidFill>
                  <a:srgbClr val="C00000"/>
                </a:solidFill>
                <a:latin typeface="Times New Roman" pitchFamily="18" charset="0"/>
                <a:cs typeface="Titr" pitchFamily="2" charset="-78"/>
              </a:rPr>
              <a:t>Pregnancy-Induced Hypertension) </a:t>
            </a:r>
            <a:r>
              <a:rPr lang="en-US" sz="6600" b="1" dirty="0" smtClean="0">
                <a:solidFill>
                  <a:srgbClr val="C00000"/>
                </a:solidFill>
                <a:latin typeface="Times New Roman" pitchFamily="18" charset="0"/>
                <a:cs typeface="Titr" pitchFamily="2" charset="-78"/>
              </a:rPr>
              <a:t/>
            </a:r>
            <a:br>
              <a:rPr lang="en-US" sz="6600" b="1" dirty="0" smtClean="0">
                <a:solidFill>
                  <a:srgbClr val="C00000"/>
                </a:solidFill>
                <a:latin typeface="Times New Roman" pitchFamily="18" charset="0"/>
                <a:cs typeface="Titr" pitchFamily="2" charset="-78"/>
              </a:rPr>
            </a:br>
            <a:r>
              <a:rPr lang="fa-IR" sz="6600" b="1" dirty="0" smtClean="0">
                <a:solidFill>
                  <a:srgbClr val="C00000"/>
                </a:solidFill>
                <a:latin typeface="Times New Roman" pitchFamily="18" charset="0"/>
                <a:cs typeface="Titr" pitchFamily="2" charset="-78"/>
              </a:rPr>
              <a:t/>
            </a:r>
            <a:br>
              <a:rPr lang="fa-IR" sz="6600" b="1" dirty="0" smtClean="0">
                <a:solidFill>
                  <a:srgbClr val="C00000"/>
                </a:solidFill>
                <a:latin typeface="Times New Roman" pitchFamily="18" charset="0"/>
                <a:cs typeface="Titr" pitchFamily="2" charset="-78"/>
              </a:rPr>
            </a:br>
            <a:endParaRPr lang="en-US" sz="6600" b="1" dirty="0">
              <a:solidFill>
                <a:srgbClr val="C00000"/>
              </a:solidFill>
              <a:latin typeface="Times New Roman" pitchFamily="18" charset="0"/>
              <a:cs typeface="Titr"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018940"/>
          </a:xfrm>
        </p:spPr>
        <p:txBody>
          <a:bodyPr>
            <a:normAutofit fontScale="90000"/>
          </a:bodyPr>
          <a:lstStyle/>
          <a:p>
            <a:pPr algn="ctr"/>
            <a:r>
              <a:rPr lang="en-US" b="1" dirty="0" smtClean="0">
                <a:solidFill>
                  <a:srgbClr val="FF0000"/>
                </a:solidFill>
              </a:rPr>
              <a:t>DASH Diet</a:t>
            </a:r>
            <a:br>
              <a:rPr lang="en-US" b="1" dirty="0" smtClean="0">
                <a:solidFill>
                  <a:srgbClr val="FF0000"/>
                </a:solidFill>
              </a:rPr>
            </a:br>
            <a:endParaRPr lang="fa-IR" dirty="0">
              <a:solidFill>
                <a:srgbClr val="FF0000"/>
              </a:solidFill>
            </a:endParaRPr>
          </a:p>
        </p:txBody>
      </p:sp>
      <p:sp>
        <p:nvSpPr>
          <p:cNvPr id="3" name="Content Placeholder 2"/>
          <p:cNvSpPr>
            <a:spLocks noGrp="1"/>
          </p:cNvSpPr>
          <p:nvPr>
            <p:ph idx="1"/>
          </p:nvPr>
        </p:nvSpPr>
        <p:spPr>
          <a:xfrm>
            <a:off x="683568" y="1484784"/>
            <a:ext cx="8136903" cy="5184576"/>
          </a:xfrm>
        </p:spPr>
        <p:txBody>
          <a:bodyPr>
            <a:noAutofit/>
          </a:bodyPr>
          <a:lstStyle/>
          <a:p>
            <a:r>
              <a:rPr lang="en-US" sz="2400" dirty="0">
                <a:latin typeface="Times New Roman" panose="02020603050405020304" pitchFamily="18" charset="0"/>
                <a:cs typeface="Times New Roman" panose="02020603050405020304" pitchFamily="18" charset="0"/>
              </a:rPr>
              <a:t>The DASH diet is used for preventing and controlling </a:t>
            </a:r>
            <a:r>
              <a:rPr lang="en-US" sz="2400" dirty="0" smtClean="0">
                <a:latin typeface="Times New Roman" panose="02020603050405020304" pitchFamily="18" charset="0"/>
                <a:cs typeface="Times New Roman" panose="02020603050405020304" pitchFamily="18" charset="0"/>
              </a:rPr>
              <a:t>high blood pressure. </a:t>
            </a:r>
            <a:r>
              <a:rPr lang="en-US" sz="2400" dirty="0">
                <a:latin typeface="Times New Roman" panose="02020603050405020304" pitchFamily="18" charset="0"/>
                <a:cs typeface="Times New Roman" panose="02020603050405020304" pitchFamily="18" charset="0"/>
              </a:rPr>
              <a:t>Successful adoption of </a:t>
            </a:r>
            <a:r>
              <a:rPr lang="en-US" sz="2400" dirty="0" smtClean="0">
                <a:latin typeface="Times New Roman" panose="02020603050405020304" pitchFamily="18" charset="0"/>
                <a:cs typeface="Times New Roman" panose="02020603050405020304" pitchFamily="18" charset="0"/>
              </a:rPr>
              <a:t>this diet </a:t>
            </a:r>
            <a:r>
              <a:rPr lang="en-US" sz="2400" dirty="0">
                <a:latin typeface="Times New Roman" panose="02020603050405020304" pitchFamily="18" charset="0"/>
                <a:cs typeface="Times New Roman" panose="02020603050405020304" pitchFamily="18" charset="0"/>
              </a:rPr>
              <a:t>requires many </a:t>
            </a:r>
            <a:r>
              <a:rPr lang="en-US" sz="2400" b="1" dirty="0">
                <a:latin typeface="Times New Roman" panose="02020603050405020304" pitchFamily="18" charset="0"/>
                <a:cs typeface="Times New Roman" panose="02020603050405020304" pitchFamily="18" charset="0"/>
              </a:rPr>
              <a:t>behavioral changes</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eating </a:t>
            </a:r>
            <a:r>
              <a:rPr lang="en-US" sz="2400" dirty="0">
                <a:latin typeface="Times New Roman" panose="02020603050405020304" pitchFamily="18" charset="0"/>
                <a:cs typeface="Times New Roman" panose="02020603050405020304" pitchFamily="18" charset="0"/>
              </a:rPr>
              <a:t>twice the </a:t>
            </a:r>
            <a:r>
              <a:rPr lang="en-US" sz="2400" dirty="0" smtClean="0">
                <a:latin typeface="Times New Roman" panose="02020603050405020304" pitchFamily="18" charset="0"/>
                <a:cs typeface="Times New Roman" panose="02020603050405020304" pitchFamily="18" charset="0"/>
              </a:rPr>
              <a:t>average number </a:t>
            </a:r>
            <a:r>
              <a:rPr lang="en-US" sz="2400" dirty="0">
                <a:latin typeface="Times New Roman" panose="02020603050405020304" pitchFamily="18" charset="0"/>
                <a:cs typeface="Times New Roman" panose="02020603050405020304" pitchFamily="18" charset="0"/>
              </a:rPr>
              <a:t>of daily servings of fruits, vegetables, and dairy products;</a:t>
            </a:r>
          </a:p>
          <a:p>
            <a:r>
              <a:rPr lang="en-US" sz="2400" dirty="0">
                <a:latin typeface="Times New Roman" panose="02020603050405020304" pitchFamily="18" charset="0"/>
                <a:cs typeface="Times New Roman" panose="02020603050405020304" pitchFamily="18" charset="0"/>
              </a:rPr>
              <a:t>limiting by one third the usual intake of beef, pork, </a:t>
            </a:r>
            <a:r>
              <a:rPr lang="en-US" sz="2400" dirty="0" smtClean="0">
                <a:latin typeface="Times New Roman" panose="02020603050405020304" pitchFamily="18" charset="0"/>
                <a:cs typeface="Times New Roman" panose="02020603050405020304" pitchFamily="18" charset="0"/>
              </a:rPr>
              <a:t>and ham</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eating </a:t>
            </a:r>
            <a:r>
              <a:rPr lang="en-US" sz="2400" dirty="0">
                <a:latin typeface="Times New Roman" panose="02020603050405020304" pitchFamily="18" charset="0"/>
                <a:cs typeface="Times New Roman" panose="02020603050405020304" pitchFamily="18" charset="0"/>
              </a:rPr>
              <a:t>half the typical amounts of fats, oils, and </a:t>
            </a:r>
            <a:r>
              <a:rPr lang="en-US" sz="2400" dirty="0" smtClean="0">
                <a:latin typeface="Times New Roman" panose="02020603050405020304" pitchFamily="18" charset="0"/>
                <a:cs typeface="Times New Roman" panose="02020603050405020304" pitchFamily="18" charset="0"/>
              </a:rPr>
              <a:t>salad dressings</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and </a:t>
            </a:r>
            <a:r>
              <a:rPr lang="en-US" sz="2400" dirty="0">
                <a:latin typeface="Times New Roman" panose="02020603050405020304" pitchFamily="18" charset="0"/>
                <a:cs typeface="Times New Roman" panose="02020603050405020304" pitchFamily="18" charset="0"/>
              </a:rPr>
              <a:t>eating one quarter the number of snacks </a:t>
            </a:r>
            <a:r>
              <a:rPr lang="en-US" sz="2400" dirty="0" smtClean="0">
                <a:latin typeface="Times New Roman" panose="02020603050405020304" pitchFamily="18" charset="0"/>
                <a:cs typeface="Times New Roman" panose="02020603050405020304" pitchFamily="18" charset="0"/>
              </a:rPr>
              <a:t>and sweets.</a:t>
            </a:r>
          </a:p>
          <a:p>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Lactose-intolerant persons may need to </a:t>
            </a:r>
            <a:r>
              <a:rPr lang="en-US" sz="2400" dirty="0" smtClean="0">
                <a:latin typeface="Times New Roman" panose="02020603050405020304" pitchFamily="18" charset="0"/>
                <a:cs typeface="Times New Roman" panose="02020603050405020304" pitchFamily="18" charset="0"/>
              </a:rPr>
              <a:t>incorporate lactase </a:t>
            </a:r>
            <a:r>
              <a:rPr lang="en-US" sz="2400" dirty="0">
                <a:latin typeface="Times New Roman" panose="02020603050405020304" pitchFamily="18" charset="0"/>
                <a:cs typeface="Times New Roman" panose="02020603050405020304" pitchFamily="18" charset="0"/>
              </a:rPr>
              <a:t>enzyme or use other strategies to replace milk. </a:t>
            </a:r>
            <a:r>
              <a:rPr lang="en-US" sz="2400" dirty="0" smtClean="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Appel</a:t>
            </a:r>
            <a:r>
              <a:rPr lang="en-US" sz="2400" dirty="0">
                <a:latin typeface="Times New Roman" panose="02020603050405020304" pitchFamily="18" charset="0"/>
                <a:cs typeface="Times New Roman" panose="02020603050405020304" pitchFamily="18" charset="0"/>
              </a:rPr>
              <a:t> et al, 2006).</a:t>
            </a:r>
            <a:endParaRPr lang="fa-IR"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نتیجه تصویری برای فشارخون بارداری"/>
          <p:cNvPicPr>
            <a:picLocks noGrp="1" noChangeAspect="1" noChangeArrowheads="1"/>
          </p:cNvPicPr>
          <p:nvPr>
            <p:ph idx="1"/>
          </p:nvPr>
        </p:nvPicPr>
        <p:blipFill>
          <a:blip r:embed="rId2"/>
          <a:srcRect/>
          <a:stretch>
            <a:fillRect/>
          </a:stretch>
        </p:blipFill>
        <p:spPr bwMode="auto">
          <a:xfrm>
            <a:off x="1643042" y="1285860"/>
            <a:ext cx="6572296" cy="4500594"/>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1052736"/>
            <a:ext cx="7490792" cy="5328592"/>
          </a:xfrm>
        </p:spPr>
        <p:txBody>
          <a:bodyPr>
            <a:normAutofit/>
          </a:bodyPr>
          <a:lstStyle/>
          <a:p>
            <a:r>
              <a:rPr lang="en-US" sz="2400" dirty="0">
                <a:latin typeface="Times New Roman" panose="02020603050405020304" pitchFamily="18" charset="0"/>
                <a:cs typeface="Times New Roman" panose="02020603050405020304" pitchFamily="18" charset="0"/>
              </a:rPr>
              <a:t>To achieve the 8 to 10 servings, two to three fruits </a:t>
            </a:r>
            <a:r>
              <a:rPr lang="en-US" sz="2400" dirty="0" smtClean="0">
                <a:latin typeface="Times New Roman" panose="02020603050405020304" pitchFamily="18" charset="0"/>
                <a:cs typeface="Times New Roman" panose="02020603050405020304" pitchFamily="18" charset="0"/>
              </a:rPr>
              <a:t>and vegetables </a:t>
            </a:r>
            <a:r>
              <a:rPr lang="en-US" sz="2400" dirty="0">
                <a:latin typeface="Times New Roman" panose="02020603050405020304" pitchFamily="18" charset="0"/>
                <a:cs typeface="Times New Roman" panose="02020603050405020304" pitchFamily="18" charset="0"/>
              </a:rPr>
              <a:t>should be consumed at each meal. Importantly, </a:t>
            </a:r>
            <a:r>
              <a:rPr lang="en-US" sz="2400" dirty="0" smtClean="0">
                <a:latin typeface="Times New Roman" panose="02020603050405020304" pitchFamily="18" charset="0"/>
                <a:cs typeface="Times New Roman" panose="02020603050405020304" pitchFamily="18" charset="0"/>
              </a:rPr>
              <a:t>because the </a:t>
            </a:r>
            <a:r>
              <a:rPr lang="en-US" sz="2400" dirty="0">
                <a:latin typeface="Times New Roman" panose="02020603050405020304" pitchFamily="18" charset="0"/>
                <a:cs typeface="Times New Roman" panose="02020603050405020304" pitchFamily="18" charset="0"/>
              </a:rPr>
              <a:t>DASH diet is high in fiber, gradual increases in fruit</a:t>
            </a:r>
            <a:r>
              <a:rPr lang="en-US" sz="2400" dirty="0" smtClean="0">
                <a:latin typeface="Times New Roman" panose="02020603050405020304" pitchFamily="18" charset="0"/>
                <a:cs typeface="Times New Roman" panose="02020603050405020304" pitchFamily="18" charset="0"/>
              </a:rPr>
              <a:t>, vegetables</a:t>
            </a:r>
            <a:r>
              <a:rPr lang="en-US" sz="2400" dirty="0">
                <a:latin typeface="Times New Roman" panose="02020603050405020304" pitchFamily="18" charset="0"/>
                <a:cs typeface="Times New Roman" panose="02020603050405020304" pitchFamily="18" charset="0"/>
              </a:rPr>
              <a:t>, and whole-grain foods should be made over time.</a:t>
            </a:r>
          </a:p>
          <a:p>
            <a:r>
              <a:rPr lang="en-US" sz="2400" dirty="0">
                <a:latin typeface="Times New Roman" panose="02020603050405020304" pitchFamily="18" charset="0"/>
                <a:cs typeface="Times New Roman" panose="02020603050405020304" pitchFamily="18" charset="0"/>
              </a:rPr>
              <a:t>Eight to 10 cups of fluids daily should be encouraged. </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Slow changes </a:t>
            </a:r>
            <a:r>
              <a:rPr lang="en-US" sz="2400" dirty="0">
                <a:latin typeface="Times New Roman" panose="02020603050405020304" pitchFamily="18" charset="0"/>
                <a:cs typeface="Times New Roman" panose="02020603050405020304" pitchFamily="18" charset="0"/>
              </a:rPr>
              <a:t>can reduce potential short-term gastrointestinal </a:t>
            </a:r>
            <a:r>
              <a:rPr lang="en-US" sz="2400" dirty="0" smtClean="0">
                <a:latin typeface="Times New Roman" panose="02020603050405020304" pitchFamily="18" charset="0"/>
                <a:cs typeface="Times New Roman" panose="02020603050405020304" pitchFamily="18" charset="0"/>
              </a:rPr>
              <a:t>disturbances associated </a:t>
            </a:r>
            <a:r>
              <a:rPr lang="en-US" sz="2400" dirty="0">
                <a:latin typeface="Times New Roman" panose="02020603050405020304" pitchFamily="18" charset="0"/>
                <a:cs typeface="Times New Roman" panose="02020603050405020304" pitchFamily="18" charset="0"/>
              </a:rPr>
              <a:t>with a high-fiber diet, such as bloating </a:t>
            </a:r>
            <a:r>
              <a:rPr lang="en-US" sz="2400" dirty="0" smtClean="0">
                <a:latin typeface="Times New Roman" panose="02020603050405020304" pitchFamily="18" charset="0"/>
                <a:cs typeface="Times New Roman" panose="02020603050405020304" pitchFamily="18" charset="0"/>
              </a:rPr>
              <a:t>and diarrhea</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4742595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733188"/>
          </a:xfrm>
        </p:spPr>
        <p:txBody>
          <a:bodyPr>
            <a:normAutofit fontScale="90000"/>
          </a:bodyPr>
          <a:lstStyle/>
          <a:p>
            <a:pPr algn="ctr"/>
            <a:r>
              <a:rPr lang="en-US" b="1" dirty="0" smtClean="0">
                <a:solidFill>
                  <a:srgbClr val="FF0000"/>
                </a:solidFill>
              </a:rPr>
              <a:t>Weight Reduction</a:t>
            </a:r>
            <a:br>
              <a:rPr lang="en-US" b="1" dirty="0" smtClean="0">
                <a:solidFill>
                  <a:srgbClr val="FF0000"/>
                </a:solidFill>
              </a:rPr>
            </a:br>
            <a:endParaRPr lang="fa-IR" dirty="0">
              <a:solidFill>
                <a:srgbClr val="FF0000"/>
              </a:solidFill>
            </a:endParaRPr>
          </a:p>
        </p:txBody>
      </p:sp>
      <p:sp>
        <p:nvSpPr>
          <p:cNvPr id="3" name="Content Placeholder 2"/>
          <p:cNvSpPr>
            <a:spLocks noGrp="1"/>
          </p:cNvSpPr>
          <p:nvPr>
            <p:ph idx="1"/>
          </p:nvPr>
        </p:nvSpPr>
        <p:spPr>
          <a:xfrm>
            <a:off x="928662" y="1500174"/>
            <a:ext cx="7715304" cy="4929222"/>
          </a:xfrm>
        </p:spPr>
        <p:txBody>
          <a:bodyPr>
            <a:noAutofit/>
          </a:bodyPr>
          <a:lstStyle/>
          <a:p>
            <a:pPr algn="just"/>
            <a:r>
              <a:rPr lang="en-US" sz="2400" dirty="0" smtClean="0">
                <a:latin typeface="Times New Roman" pitchFamily="18" charset="0"/>
                <a:cs typeface="Times New Roman" pitchFamily="18" charset="0"/>
              </a:rPr>
              <a:t>There is a strong association between BMI and hypertension among men and women in all race or ethnic groups and in most age groups.</a:t>
            </a:r>
          </a:p>
          <a:p>
            <a:pPr algn="just"/>
            <a:r>
              <a:rPr lang="en-US" sz="2400" dirty="0" smtClean="0">
                <a:latin typeface="Times New Roman" pitchFamily="18" charset="0"/>
                <a:cs typeface="Times New Roman" pitchFamily="18" charset="0"/>
              </a:rPr>
              <a:t> It is estimated that at least 75% of the incidence of  hypertension is related directly to obesity (AHA, 2013). </a:t>
            </a:r>
          </a:p>
          <a:p>
            <a:pPr algn="just"/>
            <a:r>
              <a:rPr lang="en-US" sz="2400" dirty="0" smtClean="0">
                <a:latin typeface="Times New Roman" pitchFamily="18" charset="0"/>
                <a:cs typeface="Times New Roman" pitchFamily="18" charset="0"/>
              </a:rPr>
              <a:t>Weight gain during adult life is responsible for much of the rise in blood pressure seen with aging.</a:t>
            </a:r>
          </a:p>
          <a:p>
            <a:pPr algn="just"/>
            <a:r>
              <a:rPr lang="en-US" sz="2400" dirty="0" smtClean="0">
                <a:latin typeface="Times New Roman" pitchFamily="18" charset="0"/>
                <a:cs typeface="Times New Roman" pitchFamily="18" charset="0"/>
              </a:rPr>
              <a:t>Some of the physiologic changes proposed to explain :</a:t>
            </a:r>
          </a:p>
          <a:p>
            <a:pPr algn="just">
              <a:buNone/>
            </a:pPr>
            <a:r>
              <a:rPr lang="en-US" sz="2400" dirty="0" smtClean="0">
                <a:latin typeface="Times New Roman" pitchFamily="18" charset="0"/>
                <a:cs typeface="Times New Roman" pitchFamily="18" charset="0"/>
              </a:rPr>
              <a:t>1- </a:t>
            </a:r>
            <a:r>
              <a:rPr lang="en-US" sz="2400" dirty="0" err="1" smtClean="0">
                <a:latin typeface="Times New Roman" pitchFamily="18" charset="0"/>
                <a:cs typeface="Times New Roman" pitchFamily="18" charset="0"/>
              </a:rPr>
              <a:t>overactivation</a:t>
            </a:r>
            <a:r>
              <a:rPr lang="en-US" sz="2400" dirty="0" smtClean="0">
                <a:latin typeface="Times New Roman" pitchFamily="18" charset="0"/>
                <a:cs typeface="Times New Roman" pitchFamily="18" charset="0"/>
              </a:rPr>
              <a:t> of the SNS </a:t>
            </a:r>
          </a:p>
          <a:p>
            <a:pPr algn="just">
              <a:buNone/>
            </a:pPr>
            <a:r>
              <a:rPr lang="en-US" sz="2400" dirty="0" smtClean="0">
                <a:latin typeface="Times New Roman" pitchFamily="18" charset="0"/>
                <a:cs typeface="Times New Roman" pitchFamily="18" charset="0"/>
              </a:rPr>
              <a:t>2- </a:t>
            </a:r>
            <a:r>
              <a:rPr lang="en-US" sz="2400" dirty="0" err="1" smtClean="0">
                <a:latin typeface="Times New Roman" pitchFamily="18" charset="0"/>
                <a:cs typeface="Times New Roman" pitchFamily="18" charset="0"/>
              </a:rPr>
              <a:t>overactivation</a:t>
            </a:r>
            <a:r>
              <a:rPr lang="en-US" sz="2400" dirty="0" smtClean="0">
                <a:latin typeface="Times New Roman" pitchFamily="18" charset="0"/>
                <a:cs typeface="Times New Roman" pitchFamily="18" charset="0"/>
              </a:rPr>
              <a:t> of the RAS and</a:t>
            </a:r>
          </a:p>
          <a:p>
            <a:pPr algn="just">
              <a:buNone/>
            </a:pPr>
            <a:r>
              <a:rPr lang="en-US" sz="2400" dirty="0" smtClean="0">
                <a:latin typeface="Times New Roman" pitchFamily="18" charset="0"/>
                <a:cs typeface="Times New Roman" pitchFamily="18" charset="0"/>
              </a:rPr>
              <a:t>3- vascular inflammation </a:t>
            </a:r>
            <a:r>
              <a:rPr lang="fr-FR" sz="2400" dirty="0" smtClean="0">
                <a:latin typeface="Times New Roman" pitchFamily="18" charset="0"/>
                <a:cs typeface="Times New Roman" pitchFamily="18" charset="0"/>
              </a:rPr>
              <a:t>(Mathieu et al, 2009). </a:t>
            </a:r>
            <a:endParaRPr lang="fa-IR"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4349" y="1571612"/>
            <a:ext cx="7820052" cy="4339610"/>
          </a:xfrm>
        </p:spPr>
        <p:txBody>
          <a:bodyPr>
            <a:noAutofit/>
          </a:bodyPr>
          <a:lstStyle/>
          <a:p>
            <a:r>
              <a:rPr lang="en-US" sz="2400" dirty="0" smtClean="0">
                <a:latin typeface="Times New Roman" pitchFamily="18" charset="0"/>
                <a:cs typeface="Times New Roman" pitchFamily="18" charset="0"/>
              </a:rPr>
              <a:t>Virtually all clinical trials on weight reduction and blood pressure support the efficacy of weight loss on lowering blood pressure.</a:t>
            </a:r>
          </a:p>
          <a:p>
            <a:r>
              <a:rPr lang="en-US" sz="2400" dirty="0" smtClean="0">
                <a:latin typeface="Times New Roman" pitchFamily="18" charset="0"/>
                <a:cs typeface="Times New Roman" pitchFamily="18" charset="0"/>
              </a:rPr>
              <a:t>Reductions in blood pressure can occur without attainment of desirable body weight in most participants.</a:t>
            </a:r>
          </a:p>
          <a:p>
            <a:r>
              <a:rPr lang="en-US" sz="2400" dirty="0" smtClean="0">
                <a:latin typeface="Times New Roman" pitchFamily="18" charset="0"/>
                <a:cs typeface="Times New Roman" pitchFamily="18" charset="0"/>
              </a:rPr>
              <a:t>Larger blood pressure reductions are achieved in participants who lost more weight and were also taking antihypertensive medications. </a:t>
            </a:r>
          </a:p>
          <a:p>
            <a:r>
              <a:rPr lang="en-US" sz="2400" dirty="0" smtClean="0">
                <a:latin typeface="Times New Roman" pitchFamily="18" charset="0"/>
                <a:cs typeface="Times New Roman" pitchFamily="18" charset="0"/>
              </a:rPr>
              <a:t>This latter finding suggests a possible synergistic effect between weight loss and drug therapy. </a:t>
            </a:r>
          </a:p>
          <a:p>
            <a:endParaRPr lang="fa-IR"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57290" y="857232"/>
            <a:ext cx="7215238" cy="4768238"/>
          </a:xfrm>
        </p:spPr>
        <p:txBody>
          <a:bodyPr>
            <a:noAutofit/>
          </a:bodyPr>
          <a:lstStyle/>
          <a:p>
            <a:r>
              <a:rPr lang="en-US" sz="2400" dirty="0" smtClean="0">
                <a:latin typeface="Times New Roman" pitchFamily="18" charset="0"/>
                <a:cs typeface="Times New Roman" pitchFamily="18" charset="0"/>
              </a:rPr>
              <a:t>For </a:t>
            </a:r>
            <a:r>
              <a:rPr lang="en-US" sz="2400" b="1" dirty="0" smtClean="0">
                <a:latin typeface="Times New Roman" pitchFamily="18" charset="0"/>
                <a:cs typeface="Times New Roman" pitchFamily="18" charset="0"/>
              </a:rPr>
              <a:t>each kilogram </a:t>
            </a:r>
            <a:r>
              <a:rPr lang="en-US" sz="2400" dirty="0" smtClean="0">
                <a:latin typeface="Times New Roman" pitchFamily="18" charset="0"/>
                <a:cs typeface="Times New Roman" pitchFamily="18" charset="0"/>
              </a:rPr>
              <a:t>of weight lost, reductions in SBP and DBP of approximately 1 mm Hg are expected. </a:t>
            </a:r>
          </a:p>
          <a:p>
            <a:r>
              <a:rPr lang="en-US" sz="2400" dirty="0" smtClean="0">
                <a:latin typeface="Times New Roman" pitchFamily="18" charset="0"/>
                <a:cs typeface="Times New Roman" pitchFamily="18" charset="0"/>
              </a:rPr>
              <a:t>Hypertensive patients who weigh more than </a:t>
            </a:r>
            <a:r>
              <a:rPr lang="en-US" sz="2400" b="1" dirty="0" smtClean="0">
                <a:latin typeface="Times New Roman" pitchFamily="18" charset="0"/>
                <a:cs typeface="Times New Roman" pitchFamily="18" charset="0"/>
              </a:rPr>
              <a:t>115</a:t>
            </a:r>
            <a:r>
              <a:rPr lang="fa-IR" sz="2400" b="1"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Of  ideal body weight should be placed on an individualized weight-reduction program that focuses on </a:t>
            </a:r>
            <a:r>
              <a:rPr lang="en-US" sz="2400" dirty="0" err="1" smtClean="0">
                <a:latin typeface="Times New Roman" pitchFamily="18" charset="0"/>
                <a:cs typeface="Times New Roman" pitchFamily="18" charset="0"/>
              </a:rPr>
              <a:t>hypocaloric</a:t>
            </a:r>
            <a:r>
              <a:rPr lang="en-US" sz="2400" dirty="0" smtClean="0">
                <a:latin typeface="Times New Roman" pitchFamily="18" charset="0"/>
                <a:cs typeface="Times New Roman" pitchFamily="18" charset="0"/>
              </a:rPr>
              <a:t> dietary intake and exercise.</a:t>
            </a:r>
          </a:p>
          <a:p>
            <a:r>
              <a:rPr lang="en-US" sz="2400" dirty="0" smtClean="0">
                <a:latin typeface="Times New Roman" pitchFamily="18" charset="0"/>
                <a:cs typeface="Times New Roman" pitchFamily="18" charset="0"/>
              </a:rPr>
              <a:t>Although weight reduction and maintenance of a healthy body weight is a major effort, interventions to prevent weight gain are needed before </a:t>
            </a:r>
            <a:r>
              <a:rPr lang="en-US" sz="2400" b="1" dirty="0" smtClean="0">
                <a:latin typeface="Times New Roman" pitchFamily="18" charset="0"/>
                <a:cs typeface="Times New Roman" pitchFamily="18" charset="0"/>
              </a:rPr>
              <a:t>midlife.</a:t>
            </a:r>
            <a:r>
              <a:rPr lang="en-US" sz="2400" dirty="0" smtClean="0">
                <a:latin typeface="Times New Roman" pitchFamily="18" charset="0"/>
                <a:cs typeface="Times New Roman" pitchFamily="18" charset="0"/>
              </a:rPr>
              <a:t> </a:t>
            </a:r>
            <a:endParaRPr lang="fa-IR" sz="2400" dirty="0" smtClean="0">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018940"/>
          </a:xfrm>
        </p:spPr>
        <p:txBody>
          <a:bodyPr>
            <a:normAutofit fontScale="90000"/>
          </a:bodyPr>
          <a:lstStyle/>
          <a:p>
            <a:pPr algn="ctr"/>
            <a:r>
              <a:rPr lang="en-US" b="1" dirty="0" smtClean="0">
                <a:solidFill>
                  <a:srgbClr val="FF0000"/>
                </a:solidFill>
              </a:rPr>
              <a:t>Sodium</a:t>
            </a:r>
            <a:br>
              <a:rPr lang="en-US" b="1" dirty="0" smtClean="0">
                <a:solidFill>
                  <a:srgbClr val="FF0000"/>
                </a:solidFill>
              </a:rPr>
            </a:br>
            <a:endParaRPr lang="fa-IR" dirty="0">
              <a:solidFill>
                <a:srgbClr val="FF0000"/>
              </a:solidFill>
            </a:endParaRPr>
          </a:p>
        </p:txBody>
      </p:sp>
      <p:sp>
        <p:nvSpPr>
          <p:cNvPr id="3" name="Content Placeholder 2"/>
          <p:cNvSpPr>
            <a:spLocks noGrp="1"/>
          </p:cNvSpPr>
          <p:nvPr>
            <p:ph idx="1"/>
          </p:nvPr>
        </p:nvSpPr>
        <p:spPr>
          <a:xfrm>
            <a:off x="539552" y="1268760"/>
            <a:ext cx="8208912" cy="5589240"/>
          </a:xfrm>
        </p:spPr>
        <p:txBody>
          <a:bodyPr>
            <a:noAutofit/>
          </a:bodyPr>
          <a:lstStyle/>
          <a:p>
            <a:pPr algn="just"/>
            <a:r>
              <a:rPr lang="en-US" sz="2800" dirty="0" smtClean="0">
                <a:latin typeface="Times New Roman" pitchFamily="18" charset="0"/>
                <a:cs typeface="Times New Roman" pitchFamily="18" charset="0"/>
              </a:rPr>
              <a:t>The DASH sodium trials tested the effects of three different levels of sodium intake (1500 mg, 2400 mg, and 3300 mg/day) combined with either a typical U.S. diet or the DASH diet in persons with </a:t>
            </a:r>
            <a:r>
              <a:rPr lang="en-US" sz="2800" dirty="0" err="1" smtClean="0">
                <a:latin typeface="Times New Roman" pitchFamily="18" charset="0"/>
                <a:cs typeface="Times New Roman" pitchFamily="18" charset="0"/>
              </a:rPr>
              <a:t>prehypertension</a:t>
            </a:r>
            <a:r>
              <a:rPr lang="en-US" sz="2800" dirty="0" smtClean="0">
                <a:latin typeface="Times New Roman" pitchFamily="18" charset="0"/>
                <a:cs typeface="Times New Roman" pitchFamily="18" charset="0"/>
              </a:rPr>
              <a:t> or stage 1 hypertension (</a:t>
            </a:r>
            <a:r>
              <a:rPr lang="en-US" sz="2800" dirty="0" err="1" smtClean="0">
                <a:latin typeface="Times New Roman" pitchFamily="18" charset="0"/>
                <a:cs typeface="Times New Roman" pitchFamily="18" charset="0"/>
              </a:rPr>
              <a:t>Appel</a:t>
            </a:r>
            <a:r>
              <a:rPr lang="en-US" sz="2800" dirty="0" smtClean="0">
                <a:latin typeface="Times New Roman" pitchFamily="18" charset="0"/>
                <a:cs typeface="Times New Roman" pitchFamily="18" charset="0"/>
              </a:rPr>
              <a:t> et al, 2006). The lowest blood pressures were achieved by those  eating the 1500-mg sodium level in the DASH diet. In the DASH diet and the typical American diet groups, the lower the sodium, the lower the blood pressure.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4414" y="1214422"/>
            <a:ext cx="7429552" cy="4500594"/>
          </a:xfrm>
        </p:spPr>
        <p:txBody>
          <a:bodyPr>
            <a:noAutofit/>
          </a:bodyPr>
          <a:lstStyle/>
          <a:p>
            <a:r>
              <a:rPr lang="en-US" sz="2800" dirty="0" smtClean="0">
                <a:latin typeface="Times New Roman" pitchFamily="18" charset="0"/>
                <a:cs typeface="Times New Roman" pitchFamily="18" charset="0"/>
              </a:rPr>
              <a:t>Such data provide the basis for the 2013 ACC/AHA (</a:t>
            </a:r>
            <a:r>
              <a:rPr lang="en-US" sz="2800" dirty="0" err="1" smtClean="0">
                <a:latin typeface="Times New Roman" pitchFamily="18" charset="0"/>
                <a:cs typeface="Times New Roman" pitchFamily="18" charset="0"/>
              </a:rPr>
              <a:t>Eckel</a:t>
            </a:r>
            <a:r>
              <a:rPr lang="en-US" sz="2800" dirty="0" smtClean="0">
                <a:latin typeface="Times New Roman" pitchFamily="18" charset="0"/>
                <a:cs typeface="Times New Roman" pitchFamily="18" charset="0"/>
              </a:rPr>
              <a:t> et al, 2013) sodium guideline for adults with elevated blood pressure to consume no more than 2400mg/day. For those with normal blood pressure, the Dietary Guidelines for Americans recommend an intake of less than 2300 mg of sodium, the equivalent of 6 g of salt, each day (USDA, 2015). </a:t>
            </a:r>
            <a:endParaRPr lang="fa-IR" sz="2800" dirty="0" smtClean="0">
              <a:latin typeface="Times New Roman" pitchFamily="18" charset="0"/>
              <a:cs typeface="Times New Roman" pitchFamily="18" charset="0"/>
            </a:endParaRPr>
          </a:p>
          <a:p>
            <a:endParaRPr lang="fa-IR" sz="2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680" y="260648"/>
            <a:ext cx="6589199" cy="947502"/>
          </a:xfrm>
        </p:spPr>
        <p:txBody>
          <a:bodyPr>
            <a:normAutofit fontScale="90000"/>
          </a:bodyPr>
          <a:lstStyle/>
          <a:p>
            <a:pPr algn="ctr"/>
            <a:r>
              <a:rPr lang="en-US" b="1" dirty="0" smtClean="0">
                <a:solidFill>
                  <a:srgbClr val="FF0000"/>
                </a:solidFill>
              </a:rPr>
              <a:t>Salt Restriction</a:t>
            </a:r>
            <a:br>
              <a:rPr lang="en-US" b="1" dirty="0" smtClean="0">
                <a:solidFill>
                  <a:srgbClr val="FF0000"/>
                </a:solidFill>
              </a:rPr>
            </a:br>
            <a:endParaRPr lang="fa-IR" dirty="0">
              <a:solidFill>
                <a:srgbClr val="FF0000"/>
              </a:solidFill>
            </a:endParaRPr>
          </a:p>
        </p:txBody>
      </p:sp>
      <p:sp>
        <p:nvSpPr>
          <p:cNvPr id="3" name="Content Placeholder 2"/>
          <p:cNvSpPr>
            <a:spLocks noGrp="1"/>
          </p:cNvSpPr>
          <p:nvPr>
            <p:ph idx="1"/>
          </p:nvPr>
        </p:nvSpPr>
        <p:spPr>
          <a:xfrm>
            <a:off x="467544" y="1216668"/>
            <a:ext cx="8424936" cy="5380683"/>
          </a:xfrm>
        </p:spPr>
        <p:txBody>
          <a:bodyPr>
            <a:noAutofit/>
          </a:bodyPr>
          <a:lstStyle/>
          <a:p>
            <a:pPr algn="just"/>
            <a:r>
              <a:rPr lang="en-US" sz="2400" dirty="0">
                <a:latin typeface="Times New Roman" panose="02020603050405020304" pitchFamily="18" charset="0"/>
                <a:cs typeface="Times New Roman" panose="02020603050405020304" pitchFamily="18" charset="0"/>
              </a:rPr>
              <a:t>Although further </a:t>
            </a:r>
            <a:r>
              <a:rPr lang="en-US" sz="2400" dirty="0" smtClean="0">
                <a:latin typeface="Times New Roman" panose="02020603050405020304" pitchFamily="18" charset="0"/>
                <a:cs typeface="Times New Roman" panose="02020603050405020304" pitchFamily="18" charset="0"/>
              </a:rPr>
              <a:t>blood pressure </a:t>
            </a:r>
            <a:r>
              <a:rPr lang="en-US" sz="2400" dirty="0">
                <a:latin typeface="Times New Roman" panose="02020603050405020304" pitchFamily="18" charset="0"/>
                <a:cs typeface="Times New Roman" panose="02020603050405020304" pitchFamily="18" charset="0"/>
              </a:rPr>
              <a:t>improvements may be achieved by reducing sodium </a:t>
            </a:r>
            <a:r>
              <a:rPr lang="en-US" sz="2400" dirty="0" smtClean="0">
                <a:latin typeface="Times New Roman" panose="02020603050405020304" pitchFamily="18" charset="0"/>
                <a:cs typeface="Times New Roman" panose="02020603050405020304" pitchFamily="18" charset="0"/>
              </a:rPr>
              <a:t>to 1500 </a:t>
            </a:r>
            <a:r>
              <a:rPr lang="en-US" sz="2400" dirty="0">
                <a:latin typeface="Times New Roman" panose="02020603050405020304" pitchFamily="18" charset="0"/>
                <a:cs typeface="Times New Roman" panose="02020603050405020304" pitchFamily="18" charset="0"/>
              </a:rPr>
              <a:t>mg/day (</a:t>
            </a:r>
            <a:r>
              <a:rPr lang="en-US" sz="2400" dirty="0" err="1">
                <a:latin typeface="Times New Roman" panose="02020603050405020304" pitchFamily="18" charset="0"/>
                <a:cs typeface="Times New Roman" panose="02020603050405020304" pitchFamily="18" charset="0"/>
              </a:rPr>
              <a:t>Appel</a:t>
            </a:r>
            <a:r>
              <a:rPr lang="en-US" sz="2400" dirty="0">
                <a:latin typeface="Times New Roman" panose="02020603050405020304" pitchFamily="18" charset="0"/>
                <a:cs typeface="Times New Roman" panose="02020603050405020304" pitchFamily="18" charset="0"/>
              </a:rPr>
              <a:t> et al, 2006), patients with heart failure </a:t>
            </a:r>
            <a:r>
              <a:rPr lang="en-US" sz="2400" dirty="0" smtClean="0">
                <a:latin typeface="Times New Roman" panose="02020603050405020304" pitchFamily="18" charset="0"/>
                <a:cs typeface="Times New Roman" panose="02020603050405020304" pitchFamily="18" charset="0"/>
              </a:rPr>
              <a:t>should be </a:t>
            </a:r>
            <a:r>
              <a:rPr lang="en-US" sz="2400" dirty="0">
                <a:latin typeface="Times New Roman" panose="02020603050405020304" pitchFamily="18" charset="0"/>
                <a:cs typeface="Times New Roman" panose="02020603050405020304" pitchFamily="18" charset="0"/>
              </a:rPr>
              <a:t>cautioned against use of this dietary approach </a:t>
            </a:r>
            <a:r>
              <a:rPr lang="en-US" sz="2400" dirty="0" smtClean="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IOM, 2013).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Adherence </a:t>
            </a:r>
            <a:r>
              <a:rPr lang="en-US" sz="2400" dirty="0">
                <a:latin typeface="Times New Roman" panose="02020603050405020304" pitchFamily="18" charset="0"/>
                <a:cs typeface="Times New Roman" panose="02020603050405020304" pitchFamily="18" charset="0"/>
              </a:rPr>
              <a:t>to diets containing less </a:t>
            </a:r>
            <a:r>
              <a:rPr lang="en-US" sz="2400" dirty="0" smtClean="0">
                <a:latin typeface="Times New Roman" panose="02020603050405020304" pitchFamily="18" charset="0"/>
                <a:cs typeface="Times New Roman" panose="02020603050405020304" pitchFamily="18" charset="0"/>
              </a:rPr>
              <a:t>than 2 </a:t>
            </a:r>
            <a:r>
              <a:rPr lang="en-US" sz="2400" dirty="0">
                <a:latin typeface="Times New Roman" panose="02020603050405020304" pitchFamily="18" charset="0"/>
                <a:cs typeface="Times New Roman" panose="02020603050405020304" pitchFamily="18" charset="0"/>
              </a:rPr>
              <a:t>g/day of sodium is very difficult to achieve</a:t>
            </a:r>
            <a:r>
              <a:rPr lang="en-US" sz="2400" dirty="0" smtClean="0">
                <a:latin typeface="Times New Roman" panose="02020603050405020304" pitchFamily="18" charset="0"/>
                <a:cs typeface="Times New Roman" panose="02020603050405020304" pitchFamily="18" charset="0"/>
              </a:rPr>
              <a:t>.</a:t>
            </a:r>
          </a:p>
          <a:p>
            <a:pPr algn="just"/>
            <a:r>
              <a:rPr lang="en-US" sz="2400" dirty="0">
                <a:latin typeface="Times New Roman" panose="02020603050405020304" pitchFamily="18" charset="0"/>
                <a:cs typeface="Times New Roman" panose="02020603050405020304" pitchFamily="18" charset="0"/>
              </a:rPr>
              <a:t>In addition to advice to select minimally processed foods</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eating out, dietary counseling should include instruction on reading </a:t>
            </a:r>
            <a:r>
              <a:rPr lang="en-US" sz="2400" dirty="0" smtClean="0">
                <a:latin typeface="Times New Roman" panose="02020603050405020304" pitchFamily="18" charset="0"/>
                <a:cs typeface="Times New Roman" panose="02020603050405020304" pitchFamily="18" charset="0"/>
              </a:rPr>
              <a:t>food labels </a:t>
            </a:r>
            <a:r>
              <a:rPr lang="en-US" sz="2400" dirty="0">
                <a:latin typeface="Times New Roman" panose="02020603050405020304" pitchFamily="18" charset="0"/>
                <a:cs typeface="Times New Roman" panose="02020603050405020304" pitchFamily="18" charset="0"/>
              </a:rPr>
              <a:t>for sodium content, avoidance of discretionary salt </a:t>
            </a:r>
            <a:r>
              <a:rPr lang="en-US" sz="2400" dirty="0" smtClean="0">
                <a:latin typeface="Times New Roman" panose="02020603050405020304" pitchFamily="18" charset="0"/>
                <a:cs typeface="Times New Roman" panose="02020603050405020304" pitchFamily="18" charset="0"/>
              </a:rPr>
              <a:t>in cooking </a:t>
            </a:r>
            <a:r>
              <a:rPr lang="en-US" sz="2400" dirty="0">
                <a:latin typeface="Times New Roman" panose="02020603050405020304" pitchFamily="18" charset="0"/>
                <a:cs typeface="Times New Roman" panose="02020603050405020304" pitchFamily="18" charset="0"/>
              </a:rPr>
              <a:t>or meal preparation (1 </a:t>
            </a:r>
            <a:r>
              <a:rPr lang="en-US" sz="2400" dirty="0" err="1">
                <a:latin typeface="Times New Roman" panose="02020603050405020304" pitchFamily="18" charset="0"/>
                <a:cs typeface="Times New Roman" panose="02020603050405020304" pitchFamily="18" charset="0"/>
              </a:rPr>
              <a:t>tsp</a:t>
            </a:r>
            <a:r>
              <a:rPr lang="en-US" sz="2400" dirty="0">
                <a:latin typeface="Times New Roman" panose="02020603050405020304" pitchFamily="18" charset="0"/>
                <a:cs typeface="Times New Roman" panose="02020603050405020304" pitchFamily="18" charset="0"/>
              </a:rPr>
              <a:t> salt 5 2400 mg sodium</a:t>
            </a:r>
            <a:r>
              <a:rPr lang="en-US" sz="2400" dirty="0" smtClean="0">
                <a:latin typeface="Times New Roman" panose="02020603050405020304" pitchFamily="18" charset="0"/>
                <a:cs typeface="Times New Roman" panose="02020603050405020304" pitchFamily="18" charset="0"/>
              </a:rPr>
              <a:t>), and </a:t>
            </a:r>
            <a:r>
              <a:rPr lang="en-US" sz="2400" dirty="0">
                <a:latin typeface="Times New Roman" panose="02020603050405020304" pitchFamily="18" charset="0"/>
                <a:cs typeface="Times New Roman" panose="02020603050405020304" pitchFamily="18" charset="0"/>
              </a:rPr>
              <a:t>use of alternative flavorings to satisfy individual taste.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The DASH </a:t>
            </a:r>
            <a:r>
              <a:rPr lang="en-US" sz="2400" dirty="0">
                <a:latin typeface="Times New Roman" panose="02020603050405020304" pitchFamily="18" charset="0"/>
                <a:cs typeface="Times New Roman" panose="02020603050405020304" pitchFamily="18" charset="0"/>
              </a:rPr>
              <a:t>eating plan is rich in fruits and vegetables, which </a:t>
            </a:r>
            <a:r>
              <a:rPr lang="en-US" sz="2400" dirty="0" smtClean="0">
                <a:latin typeface="Times New Roman" panose="02020603050405020304" pitchFamily="18" charset="0"/>
                <a:cs typeface="Times New Roman" panose="02020603050405020304" pitchFamily="18" charset="0"/>
              </a:rPr>
              <a:t>are naturally </a:t>
            </a:r>
            <a:r>
              <a:rPr lang="en-US" sz="2400" dirty="0">
                <a:latin typeface="Times New Roman" panose="02020603050405020304" pitchFamily="18" charset="0"/>
                <a:cs typeface="Times New Roman" panose="02020603050405020304" pitchFamily="18" charset="0"/>
              </a:rPr>
              <a:t>lower in sodium that many other foods.</a:t>
            </a:r>
            <a:endParaRPr lang="fa-IR"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3688" y="183656"/>
            <a:ext cx="6589199" cy="1018940"/>
          </a:xfrm>
        </p:spPr>
        <p:txBody>
          <a:bodyPr>
            <a:normAutofit/>
          </a:bodyPr>
          <a:lstStyle/>
          <a:p>
            <a:pPr algn="ctr"/>
            <a:r>
              <a:rPr lang="en-US" b="1" dirty="0" smtClean="0">
                <a:solidFill>
                  <a:srgbClr val="FF0000"/>
                </a:solidFill>
              </a:rPr>
              <a:t>Calcium</a:t>
            </a:r>
            <a:endParaRPr lang="fa-IR" dirty="0">
              <a:solidFill>
                <a:srgbClr val="FF0000"/>
              </a:solidFill>
            </a:endParaRPr>
          </a:p>
        </p:txBody>
      </p:sp>
      <p:sp>
        <p:nvSpPr>
          <p:cNvPr id="3" name="Content Placeholder 2"/>
          <p:cNvSpPr>
            <a:spLocks noGrp="1"/>
          </p:cNvSpPr>
          <p:nvPr>
            <p:ph idx="1"/>
          </p:nvPr>
        </p:nvSpPr>
        <p:spPr>
          <a:xfrm>
            <a:off x="395536" y="1176430"/>
            <a:ext cx="8424936" cy="4954302"/>
          </a:xfrm>
        </p:spPr>
        <p:txBody>
          <a:bodyPr>
            <a:noAutofit/>
          </a:bodyPr>
          <a:lstStyle/>
          <a:p>
            <a:pPr algn="just"/>
            <a:r>
              <a:rPr lang="en-US" sz="2400" dirty="0">
                <a:latin typeface="Times New Roman" panose="02020603050405020304" pitchFamily="18" charset="0"/>
                <a:cs typeface="Times New Roman" panose="02020603050405020304" pitchFamily="18" charset="0"/>
              </a:rPr>
              <a:t>In particular</a:t>
            </a:r>
            <a:r>
              <a:rPr lang="en-US" sz="2400" dirty="0" smtClean="0">
                <a:latin typeface="Times New Roman" panose="02020603050405020304" pitchFamily="18" charset="0"/>
                <a:cs typeface="Times New Roman" panose="02020603050405020304" pitchFamily="18" charset="0"/>
              </a:rPr>
              <a:t>, low-fat </a:t>
            </a:r>
            <a:r>
              <a:rPr lang="en-US" sz="2400" dirty="0">
                <a:latin typeface="Times New Roman" panose="02020603050405020304" pitchFamily="18" charset="0"/>
                <a:cs typeface="Times New Roman" panose="02020603050405020304" pitchFamily="18" charset="0"/>
              </a:rPr>
              <a:t>dairy intake reduced the risk of hypertension by </a:t>
            </a:r>
            <a:r>
              <a:rPr lang="en-US" sz="2400" b="1" dirty="0">
                <a:latin typeface="Times New Roman" panose="02020603050405020304" pitchFamily="18" charset="0"/>
                <a:cs typeface="Times New Roman" panose="02020603050405020304" pitchFamily="18" charset="0"/>
              </a:rPr>
              <a:t>13</a:t>
            </a:r>
            <a:r>
              <a:rPr lang="en-US" sz="2400" b="1"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whereas </a:t>
            </a:r>
            <a:r>
              <a:rPr lang="en-US" sz="2400" dirty="0">
                <a:latin typeface="Times New Roman" panose="02020603050405020304" pitchFamily="18" charset="0"/>
                <a:cs typeface="Times New Roman" panose="02020603050405020304" pitchFamily="18" charset="0"/>
              </a:rPr>
              <a:t>supplemental calcium intake and high fat dairy </a:t>
            </a:r>
            <a:r>
              <a:rPr lang="en-US" sz="2400" dirty="0" smtClean="0">
                <a:latin typeface="Times New Roman" panose="02020603050405020304" pitchFamily="18" charset="0"/>
                <a:cs typeface="Times New Roman" panose="02020603050405020304" pitchFamily="18" charset="0"/>
              </a:rPr>
              <a:t>sources had </a:t>
            </a:r>
            <a:r>
              <a:rPr lang="en-US" sz="2400" dirty="0">
                <a:latin typeface="Times New Roman" panose="02020603050405020304" pitchFamily="18" charset="0"/>
                <a:cs typeface="Times New Roman" panose="02020603050405020304" pitchFamily="18" charset="0"/>
              </a:rPr>
              <a:t>no effect.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At </a:t>
            </a:r>
            <a:r>
              <a:rPr lang="en-US" sz="2400" dirty="0">
                <a:latin typeface="Times New Roman" panose="02020603050405020304" pitchFamily="18" charset="0"/>
                <a:cs typeface="Times New Roman" panose="02020603050405020304" pitchFamily="18" charset="0"/>
              </a:rPr>
              <a:t>least </a:t>
            </a:r>
            <a:r>
              <a:rPr lang="en-US" sz="2400" b="1" dirty="0">
                <a:latin typeface="Times New Roman" panose="02020603050405020304" pitchFamily="18" charset="0"/>
                <a:cs typeface="Times New Roman" panose="02020603050405020304" pitchFamily="18" charset="0"/>
              </a:rPr>
              <a:t>2.5 servings </a:t>
            </a:r>
            <a:r>
              <a:rPr lang="en-US" sz="2400" dirty="0">
                <a:latin typeface="Times New Roman" panose="02020603050405020304" pitchFamily="18" charset="0"/>
                <a:cs typeface="Times New Roman" panose="02020603050405020304" pitchFamily="18" charset="0"/>
              </a:rPr>
              <a:t>of low-fat dairy per day </a:t>
            </a:r>
            <a:r>
              <a:rPr lang="en-US" sz="2400" dirty="0" smtClean="0">
                <a:latin typeface="Times New Roman" panose="02020603050405020304" pitchFamily="18" charset="0"/>
                <a:cs typeface="Times New Roman" panose="02020603050405020304" pitchFamily="18" charset="0"/>
              </a:rPr>
              <a:t>are necessary </a:t>
            </a:r>
            <a:r>
              <a:rPr lang="en-US" sz="2400" dirty="0">
                <a:latin typeface="Times New Roman" panose="02020603050405020304" pitchFamily="18" charset="0"/>
                <a:cs typeface="Times New Roman" panose="02020603050405020304" pitchFamily="18" charset="0"/>
              </a:rPr>
              <a:t>for blood pressure improvement (Rice et al, 2013).</a:t>
            </a:r>
          </a:p>
          <a:p>
            <a:pPr algn="just"/>
            <a:r>
              <a:rPr lang="en-US" sz="2400" dirty="0" smtClean="0">
                <a:latin typeface="Times New Roman" panose="02020603050405020304" pitchFamily="18" charset="0"/>
                <a:cs typeface="Times New Roman" panose="02020603050405020304" pitchFamily="18" charset="0"/>
              </a:rPr>
              <a:t>peptides </a:t>
            </a:r>
            <a:r>
              <a:rPr lang="en-US" sz="2400" dirty="0">
                <a:latin typeface="Times New Roman" panose="02020603050405020304" pitchFamily="18" charset="0"/>
                <a:cs typeface="Times New Roman" panose="02020603050405020304" pitchFamily="18" charset="0"/>
              </a:rPr>
              <a:t>derived from milk proteins, especially </a:t>
            </a:r>
            <a:r>
              <a:rPr lang="en-US" sz="2400" dirty="0" smtClean="0">
                <a:latin typeface="Times New Roman" panose="02020603050405020304" pitchFamily="18" charset="0"/>
                <a:cs typeface="Times New Roman" panose="02020603050405020304" pitchFamily="18" charset="0"/>
              </a:rPr>
              <a:t>fermented milk </a:t>
            </a:r>
            <a:r>
              <a:rPr lang="en-US" sz="2400" dirty="0">
                <a:latin typeface="Times New Roman" panose="02020603050405020304" pitchFamily="18" charset="0"/>
                <a:cs typeface="Times New Roman" panose="02020603050405020304" pitchFamily="18" charset="0"/>
              </a:rPr>
              <a:t>products, may function as ACEs, thereby </a:t>
            </a:r>
            <a:r>
              <a:rPr lang="en-US" sz="2400" dirty="0" smtClean="0">
                <a:latin typeface="Times New Roman" panose="02020603050405020304" pitchFamily="18" charset="0"/>
                <a:cs typeface="Times New Roman" panose="02020603050405020304" pitchFamily="18" charset="0"/>
              </a:rPr>
              <a:t>lowering </a:t>
            </a:r>
            <a:r>
              <a:rPr lang="fr-FR" sz="2400" dirty="0" err="1" smtClean="0">
                <a:latin typeface="Times New Roman" panose="02020603050405020304" pitchFamily="18" charset="0"/>
                <a:cs typeface="Times New Roman" panose="02020603050405020304" pitchFamily="18" charset="0"/>
              </a:rPr>
              <a:t>blood</a:t>
            </a:r>
            <a:r>
              <a:rPr lang="fr-FR" sz="2400" dirty="0" smtClean="0">
                <a:latin typeface="Times New Roman" panose="02020603050405020304" pitchFamily="18" charset="0"/>
                <a:cs typeface="Times New Roman" panose="02020603050405020304" pitchFamily="18" charset="0"/>
              </a:rPr>
              <a:t> </a:t>
            </a:r>
            <a:r>
              <a:rPr lang="fr-FR" sz="2400" dirty="0">
                <a:latin typeface="Times New Roman" panose="02020603050405020304" pitchFamily="18" charset="0"/>
                <a:cs typeface="Times New Roman" panose="02020603050405020304" pitchFamily="18" charset="0"/>
              </a:rPr>
              <a:t>pressure (Qin et al, 2009</a:t>
            </a:r>
            <a:r>
              <a:rPr lang="fr-FR" sz="2400" dirty="0" smtClean="0">
                <a:latin typeface="Times New Roman" panose="02020603050405020304" pitchFamily="18" charset="0"/>
                <a:cs typeface="Times New Roman" panose="02020603050405020304" pitchFamily="18" charset="0"/>
              </a:rPr>
              <a:t>).</a:t>
            </a:r>
          </a:p>
          <a:p>
            <a:pPr algn="just"/>
            <a:r>
              <a:rPr lang="en-US" sz="2400" dirty="0">
                <a:latin typeface="Times New Roman" panose="02020603050405020304" pitchFamily="18" charset="0"/>
                <a:cs typeface="Times New Roman" panose="02020603050405020304" pitchFamily="18" charset="0"/>
              </a:rPr>
              <a:t>The fruit and vegetable diet </a:t>
            </a:r>
            <a:r>
              <a:rPr lang="en-US" sz="2400" dirty="0" smtClean="0">
                <a:latin typeface="Times New Roman" panose="02020603050405020304" pitchFamily="18" charset="0"/>
                <a:cs typeface="Times New Roman" panose="02020603050405020304" pitchFamily="18" charset="0"/>
              </a:rPr>
              <a:t>without dairy </a:t>
            </a:r>
            <a:r>
              <a:rPr lang="en-US" sz="2400" dirty="0">
                <a:latin typeface="Times New Roman" panose="02020603050405020304" pitchFamily="18" charset="0"/>
                <a:cs typeface="Times New Roman" panose="02020603050405020304" pitchFamily="18" charset="0"/>
              </a:rPr>
              <a:t>foods resulted in blood pressure reductions </a:t>
            </a:r>
            <a:r>
              <a:rPr lang="en-US" sz="2400" dirty="0" smtClean="0">
                <a:latin typeface="Times New Roman" panose="02020603050405020304" pitchFamily="18" charset="0"/>
                <a:cs typeface="Times New Roman" panose="02020603050405020304" pitchFamily="18" charset="0"/>
              </a:rPr>
              <a:t>approximately </a:t>
            </a:r>
            <a:r>
              <a:rPr lang="en-US" sz="2400" b="1" dirty="0" smtClean="0">
                <a:latin typeface="Times New Roman" panose="02020603050405020304" pitchFamily="18" charset="0"/>
                <a:cs typeface="Times New Roman" panose="02020603050405020304" pitchFamily="18" charset="0"/>
              </a:rPr>
              <a:t>half</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that of the DASH diet. The AND Practice </a:t>
            </a:r>
            <a:r>
              <a:rPr lang="en-US" sz="2400" dirty="0" smtClean="0">
                <a:latin typeface="Times New Roman" panose="02020603050405020304" pitchFamily="18" charset="0"/>
                <a:cs typeface="Times New Roman" panose="02020603050405020304" pitchFamily="18" charset="0"/>
              </a:rPr>
              <a:t>Guidelines recommend </a:t>
            </a:r>
            <a:r>
              <a:rPr lang="en-US" sz="2400" dirty="0">
                <a:latin typeface="Times New Roman" panose="02020603050405020304" pitchFamily="18" charset="0"/>
                <a:cs typeface="Times New Roman" panose="02020603050405020304" pitchFamily="18" charset="0"/>
              </a:rPr>
              <a:t>a diet rich in fruits, vegetables, and low-fat </a:t>
            </a:r>
            <a:r>
              <a:rPr lang="en-US" sz="2400" dirty="0" smtClean="0">
                <a:latin typeface="Times New Roman" panose="02020603050405020304" pitchFamily="18" charset="0"/>
                <a:cs typeface="Times New Roman" panose="02020603050405020304" pitchFamily="18" charset="0"/>
              </a:rPr>
              <a:t>dairy products </a:t>
            </a:r>
            <a:r>
              <a:rPr lang="en-US" sz="2400" dirty="0">
                <a:latin typeface="Times New Roman" panose="02020603050405020304" pitchFamily="18" charset="0"/>
                <a:cs typeface="Times New Roman" panose="02020603050405020304" pitchFamily="18" charset="0"/>
              </a:rPr>
              <a:t>(versus calcium </a:t>
            </a:r>
            <a:r>
              <a:rPr lang="en-US" sz="2400" dirty="0" smtClean="0">
                <a:latin typeface="Times New Roman" panose="02020603050405020304" pitchFamily="18" charset="0"/>
                <a:cs typeface="Times New Roman" panose="02020603050405020304" pitchFamily="18" charset="0"/>
              </a:rPr>
              <a:t> supplements</a:t>
            </a:r>
            <a:r>
              <a:rPr lang="en-US" sz="2400" dirty="0">
                <a:latin typeface="Times New Roman" panose="02020603050405020304" pitchFamily="18" charset="0"/>
                <a:cs typeface="Times New Roman" panose="02020603050405020304" pitchFamily="18" charset="0"/>
              </a:rPr>
              <a:t>) for the prevention </a:t>
            </a:r>
            <a:r>
              <a:rPr lang="en-US" sz="2400" dirty="0" smtClean="0">
                <a:latin typeface="Times New Roman" panose="02020603050405020304" pitchFamily="18" charset="0"/>
                <a:cs typeface="Times New Roman" panose="02020603050405020304" pitchFamily="18" charset="0"/>
              </a:rPr>
              <a:t>and management </a:t>
            </a:r>
            <a:r>
              <a:rPr lang="en-US" sz="2400" dirty="0">
                <a:latin typeface="Times New Roman" panose="02020603050405020304" pitchFamily="18" charset="0"/>
                <a:cs typeface="Times New Roman" panose="02020603050405020304" pitchFamily="18" charset="0"/>
              </a:rPr>
              <a:t>of elevated blood pressure</a:t>
            </a:r>
            <a:endParaRPr lang="fa-IR"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24" name="Picture 12" descr="نتیجه تصویری برای فشارخون بارداری">
            <a:hlinkClick r:id="rId2"/>
          </p:cNvPr>
          <p:cNvPicPr>
            <a:picLocks noGrp="1" noChangeAspect="1" noChangeArrowheads="1"/>
          </p:cNvPicPr>
          <p:nvPr>
            <p:ph idx="1"/>
          </p:nvPr>
        </p:nvPicPr>
        <p:blipFill>
          <a:blip r:embed="rId3"/>
          <a:srcRect/>
          <a:stretch>
            <a:fillRect/>
          </a:stretch>
        </p:blipFill>
        <p:spPr bwMode="auto">
          <a:xfrm>
            <a:off x="1142976" y="1071546"/>
            <a:ext cx="7358114" cy="4929222"/>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FF0000"/>
                </a:solidFill>
              </a:rPr>
              <a:t>Vitamin </a:t>
            </a:r>
            <a:r>
              <a:rPr lang="en-US" b="1" dirty="0">
                <a:solidFill>
                  <a:srgbClr val="FF0000"/>
                </a:solidFill>
              </a:rPr>
              <a:t>D</a:t>
            </a:r>
            <a:br>
              <a:rPr lang="en-US" b="1" dirty="0">
                <a:solidFill>
                  <a:srgbClr val="FF0000"/>
                </a:solidFill>
              </a:rPr>
            </a:br>
            <a:endParaRPr lang="en-US" dirty="0"/>
          </a:p>
        </p:txBody>
      </p:sp>
      <p:sp>
        <p:nvSpPr>
          <p:cNvPr id="3" name="Content Placeholder 2"/>
          <p:cNvSpPr>
            <a:spLocks noGrp="1"/>
          </p:cNvSpPr>
          <p:nvPr>
            <p:ph idx="1"/>
          </p:nvPr>
        </p:nvSpPr>
        <p:spPr>
          <a:xfrm>
            <a:off x="611560" y="1772816"/>
            <a:ext cx="8208911" cy="4824536"/>
          </a:xfrm>
        </p:spPr>
        <p:txBody>
          <a:bodyPr>
            <a:noAutofit/>
          </a:bodyPr>
          <a:lstStyle/>
          <a:p>
            <a:pPr algn="just"/>
            <a:r>
              <a:rPr lang="en-US" sz="2400" dirty="0">
                <a:latin typeface="Times New Roman" panose="02020603050405020304" pitchFamily="18" charset="0"/>
                <a:cs typeface="Times New Roman" panose="02020603050405020304" pitchFamily="18" charset="0"/>
              </a:rPr>
              <a:t>Cross-sectional studies suggests lower 25-hydroxy vitamin </a:t>
            </a:r>
            <a:r>
              <a:rPr lang="en-US" sz="2400" dirty="0" smtClean="0">
                <a:latin typeface="Times New Roman" panose="02020603050405020304" pitchFamily="18" charset="0"/>
                <a:cs typeface="Times New Roman" panose="02020603050405020304" pitchFamily="18" charset="0"/>
              </a:rPr>
              <a:t>D (</a:t>
            </a:r>
            <a:r>
              <a:rPr lang="en-US" sz="2400" dirty="0">
                <a:latin typeface="Times New Roman" panose="02020603050405020304" pitchFamily="18" charset="0"/>
                <a:cs typeface="Times New Roman" panose="02020603050405020304" pitchFamily="18" charset="0"/>
              </a:rPr>
              <a:t>25(OH)D) levels are associated with higher blood </a:t>
            </a:r>
            <a:r>
              <a:rPr lang="en-US" sz="2400" dirty="0" smtClean="0">
                <a:latin typeface="Times New Roman" panose="02020603050405020304" pitchFamily="18" charset="0"/>
                <a:cs typeface="Times New Roman" panose="02020603050405020304" pitchFamily="18" charset="0"/>
              </a:rPr>
              <a:t>pressure levels </a:t>
            </a:r>
            <a:r>
              <a:rPr lang="en-US" sz="2400" dirty="0">
                <a:latin typeface="Times New Roman" panose="02020603050405020304" pitchFamily="18" charset="0"/>
                <a:cs typeface="Times New Roman" panose="02020603050405020304" pitchFamily="18" charset="0"/>
              </a:rPr>
              <a:t>(Fraser et al, 2010) and higher rates of incident </a:t>
            </a:r>
            <a:r>
              <a:rPr lang="en-US" sz="2400" dirty="0" smtClean="0">
                <a:latin typeface="Times New Roman" panose="02020603050405020304" pitchFamily="18" charset="0"/>
                <a:cs typeface="Times New Roman" panose="02020603050405020304" pitchFamily="18" charset="0"/>
              </a:rPr>
              <a:t>hypertension (</a:t>
            </a:r>
            <a:r>
              <a:rPr lang="en-US" sz="2400" dirty="0" err="1">
                <a:latin typeface="Times New Roman" panose="02020603050405020304" pitchFamily="18" charset="0"/>
                <a:cs typeface="Times New Roman" panose="02020603050405020304" pitchFamily="18" charset="0"/>
              </a:rPr>
              <a:t>Kunutsor</a:t>
            </a:r>
            <a:r>
              <a:rPr lang="en-US" sz="2400" dirty="0">
                <a:latin typeface="Times New Roman" panose="02020603050405020304" pitchFamily="18" charset="0"/>
                <a:cs typeface="Times New Roman" panose="02020603050405020304" pitchFamily="18" charset="0"/>
              </a:rPr>
              <a:t> et al, 2013). Mechanistically,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vitamin </a:t>
            </a:r>
            <a:r>
              <a:rPr lang="en-US" sz="2400" dirty="0">
                <a:latin typeface="Times New Roman" panose="02020603050405020304" pitchFamily="18" charset="0"/>
                <a:cs typeface="Times New Roman" panose="02020603050405020304" pitchFamily="18" charset="0"/>
              </a:rPr>
              <a:t>D has </a:t>
            </a:r>
            <a:r>
              <a:rPr lang="en-US" sz="2400" dirty="0" smtClean="0">
                <a:latin typeface="Times New Roman" panose="02020603050405020304" pitchFamily="18" charset="0"/>
                <a:cs typeface="Times New Roman" panose="02020603050405020304" pitchFamily="18" charset="0"/>
              </a:rPr>
              <a:t>been shown </a:t>
            </a:r>
            <a:r>
              <a:rPr lang="en-US" sz="2400" dirty="0">
                <a:latin typeface="Times New Roman" panose="02020603050405020304" pitchFamily="18" charset="0"/>
                <a:cs typeface="Times New Roman" panose="02020603050405020304" pitchFamily="18" charset="0"/>
              </a:rPr>
              <a:t>to improve endothelial function, reduce RAS activity</a:t>
            </a:r>
            <a:r>
              <a:rPr lang="en-US" sz="2400" dirty="0" smtClean="0">
                <a:latin typeface="Times New Roman" panose="02020603050405020304" pitchFamily="18" charset="0"/>
                <a:cs typeface="Times New Roman" panose="02020603050405020304" pitchFamily="18" charset="0"/>
              </a:rPr>
              <a:t>, and </a:t>
            </a:r>
            <a:r>
              <a:rPr lang="en-US" sz="2400" dirty="0">
                <a:latin typeface="Times New Roman" panose="02020603050405020304" pitchFamily="18" charset="0"/>
                <a:cs typeface="Times New Roman" panose="02020603050405020304" pitchFamily="18" charset="0"/>
              </a:rPr>
              <a:t>lower PTH levels.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However</a:t>
            </a:r>
            <a:r>
              <a:rPr lang="en-US" sz="2400" dirty="0">
                <a:latin typeface="Times New Roman" panose="02020603050405020304" pitchFamily="18" charset="0"/>
                <a:cs typeface="Times New Roman" panose="02020603050405020304" pitchFamily="18" charset="0"/>
              </a:rPr>
              <a:t>, recent evidence suggests </a:t>
            </a:r>
            <a:r>
              <a:rPr lang="en-US" sz="2400" dirty="0" smtClean="0">
                <a:latin typeface="Times New Roman" panose="02020603050405020304" pitchFamily="18" charset="0"/>
                <a:cs typeface="Times New Roman" panose="02020603050405020304" pitchFamily="18" charset="0"/>
              </a:rPr>
              <a:t>that supplementation </a:t>
            </a:r>
            <a:r>
              <a:rPr lang="en-US" sz="2400" dirty="0">
                <a:latin typeface="Times New Roman" panose="02020603050405020304" pitchFamily="18" charset="0"/>
                <a:cs typeface="Times New Roman" panose="02020603050405020304" pitchFamily="18" charset="0"/>
              </a:rPr>
              <a:t>with vitamin D is not effective as a </a:t>
            </a:r>
            <a:r>
              <a:rPr lang="en-US" sz="2400" dirty="0" smtClean="0">
                <a:latin typeface="Times New Roman" panose="02020603050405020304" pitchFamily="18" charset="0"/>
                <a:cs typeface="Times New Roman" panose="02020603050405020304" pitchFamily="18" charset="0"/>
              </a:rPr>
              <a:t>blood pressure </a:t>
            </a:r>
            <a:r>
              <a:rPr lang="en-US" sz="2400" dirty="0">
                <a:latin typeface="Times New Roman" panose="02020603050405020304" pitchFamily="18" charset="0"/>
                <a:cs typeface="Times New Roman" panose="02020603050405020304" pitchFamily="18" charset="0"/>
              </a:rPr>
              <a:t>lowering agent and therefore is not recommended as </a:t>
            </a:r>
            <a:r>
              <a:rPr lang="en-US" sz="2400" dirty="0" smtClean="0">
                <a:latin typeface="Times New Roman" panose="02020603050405020304" pitchFamily="18" charset="0"/>
                <a:cs typeface="Times New Roman" panose="02020603050405020304" pitchFamily="18" charset="0"/>
              </a:rPr>
              <a:t>a </a:t>
            </a:r>
            <a:r>
              <a:rPr lang="en-US" sz="2400" dirty="0" err="1" smtClean="0">
                <a:latin typeface="Times New Roman" panose="02020603050405020304" pitchFamily="18" charset="0"/>
                <a:cs typeface="Times New Roman" panose="02020603050405020304" pitchFamily="18" charset="0"/>
              </a:rPr>
              <a:t>antihypertension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agent (</a:t>
            </a:r>
            <a:r>
              <a:rPr lang="en-US" sz="2400" dirty="0" err="1">
                <a:latin typeface="Times New Roman" panose="02020603050405020304" pitchFamily="18" charset="0"/>
                <a:cs typeface="Times New Roman" panose="02020603050405020304" pitchFamily="18" charset="0"/>
              </a:rPr>
              <a:t>Beveridge</a:t>
            </a:r>
            <a:r>
              <a:rPr lang="en-US" sz="2400" dirty="0">
                <a:latin typeface="Times New Roman" panose="02020603050405020304" pitchFamily="18" charset="0"/>
                <a:cs typeface="Times New Roman" panose="02020603050405020304" pitchFamily="18" charset="0"/>
              </a:rPr>
              <a:t>, 2015).</a:t>
            </a:r>
          </a:p>
        </p:txBody>
      </p:sp>
    </p:spTree>
    <p:extLst>
      <p:ext uri="{BB962C8B-B14F-4D97-AF65-F5344CB8AC3E}">
        <p14:creationId xmlns:p14="http://schemas.microsoft.com/office/powerpoint/2010/main" xmlns="" val="12140375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696" y="332656"/>
            <a:ext cx="6589199" cy="947502"/>
          </a:xfrm>
        </p:spPr>
        <p:txBody>
          <a:bodyPr>
            <a:normAutofit fontScale="90000"/>
          </a:bodyPr>
          <a:lstStyle/>
          <a:p>
            <a:pPr algn="ctr"/>
            <a:r>
              <a:rPr lang="en-US" b="1" dirty="0" smtClean="0">
                <a:solidFill>
                  <a:srgbClr val="FF0000"/>
                </a:solidFill>
              </a:rPr>
              <a:t>Magnesium</a:t>
            </a:r>
            <a:br>
              <a:rPr lang="en-US" b="1" dirty="0" smtClean="0">
                <a:solidFill>
                  <a:srgbClr val="FF0000"/>
                </a:solidFill>
              </a:rPr>
            </a:br>
            <a:endParaRPr lang="fa-IR" dirty="0">
              <a:solidFill>
                <a:srgbClr val="FF0000"/>
              </a:solidFill>
            </a:endParaRPr>
          </a:p>
        </p:txBody>
      </p:sp>
      <p:sp>
        <p:nvSpPr>
          <p:cNvPr id="3" name="Content Placeholder 2"/>
          <p:cNvSpPr>
            <a:spLocks noGrp="1"/>
          </p:cNvSpPr>
          <p:nvPr>
            <p:ph idx="1"/>
          </p:nvPr>
        </p:nvSpPr>
        <p:spPr>
          <a:xfrm>
            <a:off x="467544" y="1172387"/>
            <a:ext cx="8424936" cy="5328592"/>
          </a:xfrm>
        </p:spPr>
        <p:txBody>
          <a:bodyPr>
            <a:noAutofit/>
          </a:bodyPr>
          <a:lstStyle/>
          <a:p>
            <a:pPr algn="just"/>
            <a:r>
              <a:rPr lang="en-US" sz="2400" dirty="0">
                <a:latin typeface="Times New Roman" panose="02020603050405020304" pitchFamily="18" charset="0"/>
                <a:cs typeface="Times New Roman" panose="02020603050405020304" pitchFamily="18" charset="0"/>
              </a:rPr>
              <a:t>Magnesium is a </a:t>
            </a:r>
            <a:r>
              <a:rPr lang="en-US" sz="2400" b="1" dirty="0">
                <a:latin typeface="Times New Roman" panose="02020603050405020304" pitchFamily="18" charset="0"/>
                <a:cs typeface="Times New Roman" panose="02020603050405020304" pitchFamily="18" charset="0"/>
              </a:rPr>
              <a:t>potent inhibitor </a:t>
            </a:r>
            <a:r>
              <a:rPr lang="en-US" sz="2400" dirty="0">
                <a:latin typeface="Times New Roman" panose="02020603050405020304" pitchFamily="18" charset="0"/>
                <a:cs typeface="Times New Roman" panose="02020603050405020304" pitchFamily="18" charset="0"/>
              </a:rPr>
              <a:t>of vascular smooth-muscle </a:t>
            </a:r>
            <a:r>
              <a:rPr lang="en-US" sz="2400" dirty="0" smtClean="0">
                <a:latin typeface="Times New Roman" panose="02020603050405020304" pitchFamily="18" charset="0"/>
                <a:cs typeface="Times New Roman" panose="02020603050405020304" pitchFamily="18" charset="0"/>
              </a:rPr>
              <a:t>contraction and </a:t>
            </a:r>
            <a:r>
              <a:rPr lang="en-US" sz="2400" dirty="0">
                <a:latin typeface="Times New Roman" panose="02020603050405020304" pitchFamily="18" charset="0"/>
                <a:cs typeface="Times New Roman" panose="02020603050405020304" pitchFamily="18" charset="0"/>
              </a:rPr>
              <a:t>may play a role in blood pressure regulation as </a:t>
            </a:r>
            <a:r>
              <a:rPr lang="en-US" sz="2400" dirty="0" smtClean="0">
                <a:latin typeface="Times New Roman" panose="02020603050405020304" pitchFamily="18" charset="0"/>
                <a:cs typeface="Times New Roman" panose="02020603050405020304" pitchFamily="18" charset="0"/>
              </a:rPr>
              <a:t>a vasodilator</a:t>
            </a:r>
            <a:r>
              <a:rPr lang="en-US" sz="2400" dirty="0">
                <a:latin typeface="Times New Roman" panose="02020603050405020304" pitchFamily="18" charset="0"/>
                <a:cs typeface="Times New Roman" panose="02020603050405020304" pitchFamily="18" charset="0"/>
              </a:rPr>
              <a:t>. High dietary magnesium often is correlated </a:t>
            </a:r>
            <a:r>
              <a:rPr lang="en-US" sz="2400" dirty="0" smtClean="0">
                <a:latin typeface="Times New Roman" panose="02020603050405020304" pitchFamily="18" charset="0"/>
                <a:cs typeface="Times New Roman" panose="02020603050405020304" pitchFamily="18" charset="0"/>
              </a:rPr>
              <a:t>with lower </a:t>
            </a:r>
            <a:r>
              <a:rPr lang="en-US" sz="2400" dirty="0">
                <a:latin typeface="Times New Roman" panose="02020603050405020304" pitchFamily="18" charset="0"/>
                <a:cs typeface="Times New Roman" panose="02020603050405020304" pitchFamily="18" charset="0"/>
              </a:rPr>
              <a:t>blood pressure (</a:t>
            </a:r>
            <a:r>
              <a:rPr lang="en-US" sz="2400" dirty="0" err="1">
                <a:latin typeface="Times New Roman" panose="02020603050405020304" pitchFamily="18" charset="0"/>
                <a:cs typeface="Times New Roman" panose="02020603050405020304" pitchFamily="18" charset="0"/>
              </a:rPr>
              <a:t>Sontia</a:t>
            </a:r>
            <a:r>
              <a:rPr lang="en-US" sz="2400" dirty="0">
                <a:latin typeface="Times New Roman" panose="02020603050405020304" pitchFamily="18" charset="0"/>
                <a:cs typeface="Times New Roman" panose="02020603050405020304" pitchFamily="18" charset="0"/>
              </a:rPr>
              <a:t> and </a:t>
            </a:r>
            <a:r>
              <a:rPr lang="en-US" sz="2400" dirty="0" err="1">
                <a:latin typeface="Times New Roman" panose="02020603050405020304" pitchFamily="18" charset="0"/>
                <a:cs typeface="Times New Roman" panose="02020603050405020304" pitchFamily="18" charset="0"/>
              </a:rPr>
              <a:t>Touyz</a:t>
            </a:r>
            <a:r>
              <a:rPr lang="en-US" sz="2400" dirty="0">
                <a:latin typeface="Times New Roman" panose="02020603050405020304" pitchFamily="18" charset="0"/>
                <a:cs typeface="Times New Roman" panose="02020603050405020304" pitchFamily="18" charset="0"/>
              </a:rPr>
              <a:t>, 2007).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Trials </a:t>
            </a:r>
            <a:r>
              <a:rPr lang="en-US" sz="2400" dirty="0">
                <a:latin typeface="Times New Roman" panose="02020603050405020304" pitchFamily="18" charset="0"/>
                <a:cs typeface="Times New Roman" panose="02020603050405020304" pitchFamily="18" charset="0"/>
              </a:rPr>
              <a:t>of </a:t>
            </a:r>
            <a:r>
              <a:rPr lang="en-US" sz="2400" dirty="0" smtClean="0">
                <a:latin typeface="Times New Roman" panose="02020603050405020304" pitchFamily="18" charset="0"/>
                <a:cs typeface="Times New Roman" panose="02020603050405020304" pitchFamily="18" charset="0"/>
              </a:rPr>
              <a:t>magnesium supplementation </a:t>
            </a:r>
            <a:r>
              <a:rPr lang="en-US" sz="2400" dirty="0">
                <a:latin typeface="Times New Roman" panose="02020603050405020304" pitchFamily="18" charset="0"/>
                <a:cs typeface="Times New Roman" panose="02020603050405020304" pitchFamily="18" charset="0"/>
              </a:rPr>
              <a:t>have shown decreases in SBP of 3 to 4 </a:t>
            </a:r>
            <a:r>
              <a:rPr lang="en-US" sz="2400" dirty="0" smtClean="0">
                <a:latin typeface="Times New Roman" panose="02020603050405020304" pitchFamily="18" charset="0"/>
                <a:cs typeface="Times New Roman" panose="02020603050405020304" pitchFamily="18" charset="0"/>
              </a:rPr>
              <a:t>mm Hg </a:t>
            </a:r>
            <a:r>
              <a:rPr lang="en-US" sz="2400" dirty="0">
                <a:latin typeface="Times New Roman" panose="02020603050405020304" pitchFamily="18" charset="0"/>
                <a:cs typeface="Times New Roman" panose="02020603050405020304" pitchFamily="18" charset="0"/>
              </a:rPr>
              <a:t>and DBP of 2 to 3 mm Hg with greater </a:t>
            </a:r>
            <a:r>
              <a:rPr lang="en-US" sz="2400" dirty="0" smtClean="0">
                <a:latin typeface="Times New Roman" panose="02020603050405020304" pitchFamily="18" charset="0"/>
                <a:cs typeface="Times New Roman" panose="02020603050405020304" pitchFamily="18" charset="0"/>
              </a:rPr>
              <a:t>dose-dependent effects </a:t>
            </a:r>
            <a:r>
              <a:rPr lang="en-US" sz="2400" dirty="0">
                <a:latin typeface="Times New Roman" panose="02020603050405020304" pitchFamily="18" charset="0"/>
                <a:cs typeface="Times New Roman" panose="02020603050405020304" pitchFamily="18" charset="0"/>
              </a:rPr>
              <a:t>at supplementation of at least </a:t>
            </a:r>
            <a:r>
              <a:rPr lang="en-US" sz="2400" b="1" dirty="0">
                <a:latin typeface="Times New Roman" panose="02020603050405020304" pitchFamily="18" charset="0"/>
                <a:cs typeface="Times New Roman" panose="02020603050405020304" pitchFamily="18" charset="0"/>
              </a:rPr>
              <a:t>370</a:t>
            </a:r>
            <a:r>
              <a:rPr lang="en-US" sz="2400" dirty="0">
                <a:latin typeface="Times New Roman" panose="02020603050405020304" pitchFamily="18" charset="0"/>
                <a:cs typeface="Times New Roman" panose="02020603050405020304" pitchFamily="18" charset="0"/>
              </a:rPr>
              <a:t> mg/day (</a:t>
            </a:r>
            <a:r>
              <a:rPr lang="en-US" sz="2400" dirty="0" err="1" smtClean="0">
                <a:latin typeface="Times New Roman" panose="02020603050405020304" pitchFamily="18" charset="0"/>
                <a:cs typeface="Times New Roman" panose="02020603050405020304" pitchFamily="18" charset="0"/>
              </a:rPr>
              <a:t>Kupetsky</a:t>
            </a:r>
            <a:r>
              <a:rPr lang="en-US" sz="2400" dirty="0" smtClean="0">
                <a:latin typeface="Times New Roman" panose="02020603050405020304" pitchFamily="18" charset="0"/>
                <a:cs typeface="Times New Roman" panose="02020603050405020304" pitchFamily="18" charset="0"/>
              </a:rPr>
              <a:t>-Rincon </a:t>
            </a:r>
            <a:r>
              <a:rPr lang="en-US" sz="2400" dirty="0">
                <a:latin typeface="Times New Roman" panose="02020603050405020304" pitchFamily="18" charset="0"/>
                <a:cs typeface="Times New Roman" panose="02020603050405020304" pitchFamily="18" charset="0"/>
              </a:rPr>
              <a:t>and </a:t>
            </a:r>
            <a:r>
              <a:rPr lang="en-US" sz="2400" dirty="0" err="1">
                <a:latin typeface="Times New Roman" panose="02020603050405020304" pitchFamily="18" charset="0"/>
                <a:cs typeface="Times New Roman" panose="02020603050405020304" pitchFamily="18" charset="0"/>
              </a:rPr>
              <a:t>Uitto</a:t>
            </a:r>
            <a:r>
              <a:rPr lang="en-US" sz="2400" dirty="0">
                <a:latin typeface="Times New Roman" panose="02020603050405020304" pitchFamily="18" charset="0"/>
                <a:cs typeface="Times New Roman" panose="02020603050405020304" pitchFamily="18" charset="0"/>
              </a:rPr>
              <a:t>, 2012).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The </a:t>
            </a:r>
            <a:r>
              <a:rPr lang="en-US" sz="2400" dirty="0">
                <a:latin typeface="Times New Roman" panose="02020603050405020304" pitchFamily="18" charset="0"/>
                <a:cs typeface="Times New Roman" panose="02020603050405020304" pitchFamily="18" charset="0"/>
              </a:rPr>
              <a:t>DASH dietary pattern </a:t>
            </a:r>
            <a:r>
              <a:rPr lang="en-US" sz="2400" dirty="0" smtClean="0">
                <a:latin typeface="Times New Roman" panose="02020603050405020304" pitchFamily="18" charset="0"/>
                <a:cs typeface="Times New Roman" panose="02020603050405020304" pitchFamily="18" charset="0"/>
              </a:rPr>
              <a:t>emphasizes foods </a:t>
            </a:r>
            <a:r>
              <a:rPr lang="en-US" sz="2400" dirty="0">
                <a:latin typeface="Times New Roman" panose="02020603050405020304" pitchFamily="18" charset="0"/>
                <a:cs typeface="Times New Roman" panose="02020603050405020304" pitchFamily="18" charset="0"/>
              </a:rPr>
              <a:t>rich in magnesium, including green leafy vegetables, nuts</a:t>
            </a:r>
            <a:r>
              <a:rPr lang="en-US" sz="2400" dirty="0" smtClean="0">
                <a:latin typeface="Times New Roman" panose="02020603050405020304" pitchFamily="18" charset="0"/>
                <a:cs typeface="Times New Roman" panose="02020603050405020304" pitchFamily="18" charset="0"/>
              </a:rPr>
              <a:t>, and </a:t>
            </a:r>
            <a:r>
              <a:rPr lang="en-US" sz="2400" dirty="0">
                <a:latin typeface="Times New Roman" panose="02020603050405020304" pitchFamily="18" charset="0"/>
                <a:cs typeface="Times New Roman" panose="02020603050405020304" pitchFamily="18" charset="0"/>
              </a:rPr>
              <a:t>whole-grain breads and cereals.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Overall </a:t>
            </a:r>
            <a:r>
              <a:rPr lang="en-US" sz="2400" dirty="0">
                <a:latin typeface="Times New Roman" panose="02020603050405020304" pitchFamily="18" charset="0"/>
                <a:cs typeface="Times New Roman" panose="02020603050405020304" pitchFamily="18" charset="0"/>
              </a:rPr>
              <a:t>food sources of </a:t>
            </a:r>
            <a:r>
              <a:rPr lang="en-US" sz="2400" dirty="0" smtClean="0">
                <a:latin typeface="Times New Roman" panose="02020603050405020304" pitchFamily="18" charset="0"/>
                <a:cs typeface="Times New Roman" panose="02020603050405020304" pitchFamily="18" charset="0"/>
              </a:rPr>
              <a:t>magnesium rather </a:t>
            </a:r>
            <a:r>
              <a:rPr lang="en-US" sz="2400" dirty="0">
                <a:latin typeface="Times New Roman" panose="02020603050405020304" pitchFamily="18" charset="0"/>
                <a:cs typeface="Times New Roman" panose="02020603050405020304" pitchFamily="18" charset="0"/>
              </a:rPr>
              <a:t>than supplemental doses of the nutrient are </a:t>
            </a:r>
            <a:r>
              <a:rPr lang="en-US" sz="2400" dirty="0" smtClean="0">
                <a:latin typeface="Times New Roman" panose="02020603050405020304" pitchFamily="18" charset="0"/>
                <a:cs typeface="Times New Roman" panose="02020603050405020304" pitchFamily="18" charset="0"/>
              </a:rPr>
              <a:t>encouraged to </a:t>
            </a:r>
            <a:r>
              <a:rPr lang="en-US" sz="2400" dirty="0">
                <a:latin typeface="Times New Roman" panose="02020603050405020304" pitchFamily="18" charset="0"/>
                <a:cs typeface="Times New Roman" panose="02020603050405020304" pitchFamily="18" charset="0"/>
              </a:rPr>
              <a:t>prevent or control hypertension (AND, 2009).</a:t>
            </a:r>
            <a:endParaRPr lang="fa-IR"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947502"/>
          </a:xfrm>
        </p:spPr>
        <p:txBody>
          <a:bodyPr>
            <a:normAutofit fontScale="90000"/>
          </a:bodyPr>
          <a:lstStyle/>
          <a:p>
            <a:pPr algn="ctr"/>
            <a:r>
              <a:rPr lang="en-US" b="1" dirty="0" smtClean="0">
                <a:solidFill>
                  <a:srgbClr val="FF0000"/>
                </a:solidFill>
              </a:rPr>
              <a:t>Potassium</a:t>
            </a:r>
            <a:br>
              <a:rPr lang="en-US" b="1" dirty="0" smtClean="0">
                <a:solidFill>
                  <a:srgbClr val="FF0000"/>
                </a:solidFill>
              </a:rPr>
            </a:br>
            <a:endParaRPr lang="fa-IR" dirty="0">
              <a:solidFill>
                <a:srgbClr val="FF0000"/>
              </a:solidFill>
            </a:endParaRPr>
          </a:p>
        </p:txBody>
      </p:sp>
      <p:sp>
        <p:nvSpPr>
          <p:cNvPr id="3" name="Content Placeholder 2"/>
          <p:cNvSpPr>
            <a:spLocks noGrp="1"/>
          </p:cNvSpPr>
          <p:nvPr>
            <p:ph idx="1"/>
          </p:nvPr>
        </p:nvSpPr>
        <p:spPr>
          <a:xfrm>
            <a:off x="539552" y="1571612"/>
            <a:ext cx="8208911" cy="5025740"/>
          </a:xfrm>
        </p:spPr>
        <p:txBody>
          <a:bodyPr>
            <a:noAutofit/>
          </a:bodyPr>
          <a:lstStyle/>
          <a:p>
            <a:pPr algn="just"/>
            <a:r>
              <a:rPr lang="en-US" sz="2400" dirty="0">
                <a:latin typeface="Times New Roman" panose="02020603050405020304" pitchFamily="18" charset="0"/>
                <a:cs typeface="Times New Roman" panose="02020603050405020304" pitchFamily="18" charset="0"/>
              </a:rPr>
              <a:t>Supplemental doses of potassium in the range of 1900 </a:t>
            </a:r>
            <a:r>
              <a:rPr lang="en-US" sz="2400" dirty="0" smtClean="0">
                <a:latin typeface="Times New Roman" panose="02020603050405020304" pitchFamily="18" charset="0"/>
                <a:cs typeface="Times New Roman" panose="02020603050405020304" pitchFamily="18" charset="0"/>
              </a:rPr>
              <a:t>to 4700 </a:t>
            </a:r>
            <a:r>
              <a:rPr lang="en-US" sz="2400" dirty="0">
                <a:latin typeface="Times New Roman" panose="02020603050405020304" pitchFamily="18" charset="0"/>
                <a:cs typeface="Times New Roman" panose="02020603050405020304" pitchFamily="18" charset="0"/>
              </a:rPr>
              <a:t>mg/day lower blood pressure approximately 2 to 6 mm </a:t>
            </a:r>
            <a:r>
              <a:rPr lang="en-US" sz="2400" dirty="0" smtClean="0">
                <a:latin typeface="Times New Roman" panose="02020603050405020304" pitchFamily="18" charset="0"/>
                <a:cs typeface="Times New Roman" panose="02020603050405020304" pitchFamily="18" charset="0"/>
              </a:rPr>
              <a:t>Hg DBP </a:t>
            </a:r>
            <a:r>
              <a:rPr lang="en-US" sz="2400" dirty="0">
                <a:latin typeface="Times New Roman" panose="02020603050405020304" pitchFamily="18" charset="0"/>
                <a:cs typeface="Times New Roman" panose="02020603050405020304" pitchFamily="18" charset="0"/>
              </a:rPr>
              <a:t>and 2 to 4 mm Hg SBP (Dickinson et al, 2006</a:t>
            </a:r>
            <a:r>
              <a:rPr lang="en-US" sz="2400" dirty="0" smtClean="0">
                <a:latin typeface="Times New Roman" panose="02020603050405020304" pitchFamily="18" charset="0"/>
                <a:cs typeface="Times New Roman" panose="02020603050405020304" pitchFamily="18" charset="0"/>
              </a:rPr>
              <a:t>).</a:t>
            </a:r>
          </a:p>
          <a:p>
            <a:pPr algn="just"/>
            <a:r>
              <a:rPr lang="en-US" sz="2400" dirty="0">
                <a:latin typeface="Times New Roman" panose="02020603050405020304" pitchFamily="18" charset="0"/>
                <a:cs typeface="Times New Roman" panose="02020603050405020304" pitchFamily="18" charset="0"/>
              </a:rPr>
              <a:t>Consuming a diet rich in potassium may lower blood </a:t>
            </a:r>
            <a:r>
              <a:rPr lang="en-US" sz="2400" dirty="0" smtClean="0">
                <a:latin typeface="Times New Roman" panose="02020603050405020304" pitchFamily="18" charset="0"/>
                <a:cs typeface="Times New Roman" panose="02020603050405020304" pitchFamily="18" charset="0"/>
              </a:rPr>
              <a:t>pressure and </a:t>
            </a:r>
            <a:r>
              <a:rPr lang="en-US" sz="2400" dirty="0">
                <a:latin typeface="Times New Roman" panose="02020603050405020304" pitchFamily="18" charset="0"/>
                <a:cs typeface="Times New Roman" panose="02020603050405020304" pitchFamily="18" charset="0"/>
              </a:rPr>
              <a:t>blunt the effects of salt on blood pressure in </a:t>
            </a:r>
            <a:r>
              <a:rPr lang="en-US" sz="2400" dirty="0" smtClean="0">
                <a:latin typeface="Times New Roman" panose="02020603050405020304" pitchFamily="18" charset="0"/>
                <a:cs typeface="Times New Roman" panose="02020603050405020304" pitchFamily="18" charset="0"/>
              </a:rPr>
              <a:t>some </a:t>
            </a:r>
            <a:r>
              <a:rPr lang="fr-FR" sz="2400" dirty="0" err="1" smtClean="0">
                <a:latin typeface="Times New Roman" panose="02020603050405020304" pitchFamily="18" charset="0"/>
                <a:cs typeface="Times New Roman" panose="02020603050405020304" pitchFamily="18" charset="0"/>
              </a:rPr>
              <a:t>individuals</a:t>
            </a:r>
            <a:r>
              <a:rPr lang="fr-FR" sz="2400" dirty="0" smtClean="0">
                <a:latin typeface="Times New Roman" panose="02020603050405020304" pitchFamily="18" charset="0"/>
                <a:cs typeface="Times New Roman" panose="02020603050405020304" pitchFamily="18" charset="0"/>
              </a:rPr>
              <a:t> </a:t>
            </a:r>
            <a:r>
              <a:rPr lang="fr-FR" sz="2400" dirty="0">
                <a:latin typeface="Times New Roman" panose="02020603050405020304" pitchFamily="18" charset="0"/>
                <a:cs typeface="Times New Roman" panose="02020603050405020304" pitchFamily="18" charset="0"/>
              </a:rPr>
              <a:t>(Appel et al, 2006).</a:t>
            </a:r>
            <a:endParaRPr lang="en-US" sz="2400" dirty="0" smtClean="0">
              <a:latin typeface="Times New Roman" panose="02020603050405020304" pitchFamily="18" charset="0"/>
              <a:cs typeface="Times New Roman" panose="02020603050405020304" pitchFamily="18" charset="0"/>
            </a:endParaRPr>
          </a:p>
          <a:p>
            <a:pPr algn="just"/>
            <a:r>
              <a:rPr lang="en-US" sz="2400" dirty="0">
                <a:latin typeface="Times New Roman" panose="02020603050405020304" pitchFamily="18" charset="0"/>
                <a:cs typeface="Times New Roman" panose="02020603050405020304" pitchFamily="18" charset="0"/>
              </a:rPr>
              <a:t>mechanism </a:t>
            </a:r>
            <a:r>
              <a:rPr lang="en-US" sz="2400" dirty="0" smtClean="0">
                <a:latin typeface="Times New Roman" panose="02020603050405020304" pitchFamily="18" charset="0"/>
                <a:cs typeface="Times New Roman" panose="02020603050405020304" pitchFamily="18" charset="0"/>
              </a:rPr>
              <a:t>is uncertain?</a:t>
            </a:r>
          </a:p>
          <a:p>
            <a:pPr algn="just"/>
            <a:r>
              <a:rPr lang="en-US" sz="2400" dirty="0">
                <a:latin typeface="Times New Roman" panose="02020603050405020304" pitchFamily="18" charset="0"/>
                <a:cs typeface="Times New Roman" panose="02020603050405020304" pitchFamily="18" charset="0"/>
              </a:rPr>
              <a:t>Higher potassium intake also is </a:t>
            </a:r>
            <a:r>
              <a:rPr lang="en-US" sz="2400" dirty="0" smtClean="0">
                <a:latin typeface="Times New Roman" panose="02020603050405020304" pitchFamily="18" charset="0"/>
                <a:cs typeface="Times New Roman" panose="02020603050405020304" pitchFamily="18" charset="0"/>
              </a:rPr>
              <a:t>associated with </a:t>
            </a:r>
            <a:r>
              <a:rPr lang="en-US" sz="2400" dirty="0">
                <a:latin typeface="Times New Roman" panose="02020603050405020304" pitchFamily="18" charset="0"/>
                <a:cs typeface="Times New Roman" panose="02020603050405020304" pitchFamily="18" charset="0"/>
              </a:rPr>
              <a:t>a lower risk of stroke (</a:t>
            </a:r>
            <a:r>
              <a:rPr lang="en-US" sz="2400" dirty="0" err="1">
                <a:latin typeface="Times New Roman" panose="02020603050405020304" pitchFamily="18" charset="0"/>
                <a:cs typeface="Times New Roman" panose="02020603050405020304" pitchFamily="18" charset="0"/>
              </a:rPr>
              <a:t>Aburto</a:t>
            </a:r>
            <a:r>
              <a:rPr lang="en-US" sz="2400" dirty="0">
                <a:latin typeface="Times New Roman" panose="02020603050405020304" pitchFamily="18" charset="0"/>
                <a:cs typeface="Times New Roman" panose="02020603050405020304" pitchFamily="18" charset="0"/>
              </a:rPr>
              <a:t> et al, 2013</a:t>
            </a:r>
            <a:r>
              <a:rPr lang="en-US" sz="2400" dirty="0" smtClean="0">
                <a:latin typeface="Times New Roman" panose="02020603050405020304" pitchFamily="18" charset="0"/>
                <a:cs typeface="Times New Roman" panose="02020603050405020304" pitchFamily="18" charset="0"/>
              </a:rPr>
              <a:t>).</a:t>
            </a:r>
          </a:p>
          <a:p>
            <a:pPr algn="just"/>
            <a:r>
              <a:rPr lang="en-US" sz="2400" dirty="0" smtClean="0">
                <a:latin typeface="Times New Roman" panose="02020603050405020304" pitchFamily="18" charset="0"/>
                <a:cs typeface="Times New Roman" panose="02020603050405020304" pitchFamily="18" charset="0"/>
              </a:rPr>
              <a:t>Failure </a:t>
            </a:r>
            <a:r>
              <a:rPr lang="en-US" sz="2400" dirty="0">
                <a:latin typeface="Times New Roman" panose="02020603050405020304" pitchFamily="18" charset="0"/>
                <a:cs typeface="Times New Roman" panose="02020603050405020304" pitchFamily="18" charset="0"/>
              </a:rPr>
              <a:t>of the kidney to adapt </a:t>
            </a:r>
            <a:r>
              <a:rPr lang="en-US" sz="2400" dirty="0" smtClean="0">
                <a:latin typeface="Times New Roman" panose="02020603050405020304" pitchFamily="18" charset="0"/>
                <a:cs typeface="Times New Roman" panose="02020603050405020304" pitchFamily="18" charset="0"/>
              </a:rPr>
              <a:t>to </a:t>
            </a:r>
            <a:r>
              <a:rPr lang="en-US" sz="2400" dirty="0">
                <a:latin typeface="Times New Roman" panose="02020603050405020304" pitchFamily="18" charset="0"/>
                <a:cs typeface="Times New Roman" panose="02020603050405020304" pitchFamily="18" charset="0"/>
              </a:rPr>
              <a:t>a diet lower in potassium has been linked to </a:t>
            </a:r>
            <a:r>
              <a:rPr lang="en-US" sz="2400" dirty="0" smtClean="0">
                <a:latin typeface="Times New Roman" panose="02020603050405020304" pitchFamily="18" charset="0"/>
                <a:cs typeface="Times New Roman" panose="02020603050405020304" pitchFamily="18" charset="0"/>
              </a:rPr>
              <a:t>sodium-sensitive hypertension.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592" y="908720"/>
            <a:ext cx="7920879" cy="5688632"/>
          </a:xfrm>
        </p:spPr>
        <p:txBody>
          <a:bodyPr>
            <a:noAutofit/>
          </a:bodyPr>
          <a:lstStyle/>
          <a:p>
            <a:r>
              <a:rPr lang="en-US" sz="2400" dirty="0">
                <a:latin typeface="Times New Roman" panose="02020603050405020304" pitchFamily="18" charset="0"/>
                <a:cs typeface="Times New Roman" panose="02020603050405020304" pitchFamily="18" charset="0"/>
              </a:rPr>
              <a:t>The large number of fruits and vegetables recommended in the DASH diet makes it easy to meet the dietary potassium recommendations—approximately 4.7 g/day (AND, 2009</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In individuals with medical conditions that could impair potassium excretion (e.g., chronic renal failure, diabetes, and congestive HF), a lower potassium intake (less than 4.7 g/day) is appropriate to prevent hyperkalemia.</a:t>
            </a:r>
            <a:endParaRPr lang="fa-IR"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Potassium rich fruits </a:t>
            </a:r>
            <a:r>
              <a:rPr lang="en-US" sz="2400" dirty="0">
                <a:latin typeface="Times New Roman" panose="02020603050405020304" pitchFamily="18" charset="0"/>
                <a:cs typeface="Times New Roman" panose="02020603050405020304" pitchFamily="18" charset="0"/>
              </a:rPr>
              <a:t>and vegetables include leafy green vegetables</a:t>
            </a:r>
            <a:r>
              <a:rPr lang="en-US" sz="2400" dirty="0" smtClean="0">
                <a:latin typeface="Times New Roman" panose="02020603050405020304" pitchFamily="18" charset="0"/>
                <a:cs typeface="Times New Roman" panose="02020603050405020304" pitchFamily="18" charset="0"/>
              </a:rPr>
              <a:t>, and </a:t>
            </a:r>
            <a:r>
              <a:rPr lang="en-US" sz="2400" dirty="0">
                <a:latin typeface="Times New Roman" panose="02020603050405020304" pitchFamily="18" charset="0"/>
                <a:cs typeface="Times New Roman" panose="02020603050405020304" pitchFamily="18" charset="0"/>
              </a:rPr>
              <a:t>root vegetables. Examples of such foods </a:t>
            </a:r>
            <a:r>
              <a:rPr lang="en-US" sz="2400" dirty="0" smtClean="0">
                <a:latin typeface="Times New Roman" panose="02020603050405020304" pitchFamily="18" charset="0"/>
                <a:cs typeface="Times New Roman" panose="02020603050405020304" pitchFamily="18" charset="0"/>
              </a:rPr>
              <a:t>include oranges</a:t>
            </a:r>
            <a:r>
              <a:rPr lang="en-US" sz="2400" dirty="0">
                <a:latin typeface="Times New Roman" panose="02020603050405020304" pitchFamily="18" charset="0"/>
                <a:cs typeface="Times New Roman" panose="02020603050405020304" pitchFamily="18" charset="0"/>
              </a:rPr>
              <a:t>, beet greens, white beans, spinach, bananas, </a:t>
            </a:r>
            <a:r>
              <a:rPr lang="en-US" sz="2400" dirty="0" smtClean="0">
                <a:latin typeface="Times New Roman" panose="02020603050405020304" pitchFamily="18" charset="0"/>
                <a:cs typeface="Times New Roman" panose="02020603050405020304" pitchFamily="18" charset="0"/>
              </a:rPr>
              <a:t>and sweet </a:t>
            </a:r>
            <a:r>
              <a:rPr lang="en-US" sz="2400" dirty="0">
                <a:latin typeface="Times New Roman" panose="02020603050405020304" pitchFamily="18" charset="0"/>
                <a:cs typeface="Times New Roman" panose="02020603050405020304" pitchFamily="18" charset="0"/>
              </a:rPr>
              <a:t>potatoes. </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Although </a:t>
            </a:r>
            <a:r>
              <a:rPr lang="en-US" sz="2400" dirty="0">
                <a:latin typeface="Times New Roman" panose="02020603050405020304" pitchFamily="18" charset="0"/>
                <a:cs typeface="Times New Roman" panose="02020603050405020304" pitchFamily="18" charset="0"/>
              </a:rPr>
              <a:t>meat, milk, and cereal </a:t>
            </a:r>
            <a:r>
              <a:rPr lang="en-US" sz="2400" dirty="0" smtClean="0">
                <a:latin typeface="Times New Roman" panose="02020603050405020304" pitchFamily="18" charset="0"/>
                <a:cs typeface="Times New Roman" panose="02020603050405020304" pitchFamily="18" charset="0"/>
              </a:rPr>
              <a:t>products contain </a:t>
            </a:r>
            <a:r>
              <a:rPr lang="en-US" sz="2400" dirty="0">
                <a:latin typeface="Times New Roman" panose="02020603050405020304" pitchFamily="18" charset="0"/>
                <a:cs typeface="Times New Roman" panose="02020603050405020304" pitchFamily="18" charset="0"/>
              </a:rPr>
              <a:t>potassium, the potassium from these sources is not </a:t>
            </a:r>
            <a:r>
              <a:rPr lang="en-US" sz="2400" dirty="0" smtClean="0">
                <a:latin typeface="Times New Roman" panose="02020603050405020304" pitchFamily="18" charset="0"/>
                <a:cs typeface="Times New Roman" panose="02020603050405020304" pitchFamily="18" charset="0"/>
              </a:rPr>
              <a:t>as well </a:t>
            </a:r>
            <a:r>
              <a:rPr lang="en-US" sz="2400" dirty="0">
                <a:latin typeface="Times New Roman" panose="02020603050405020304" pitchFamily="18" charset="0"/>
                <a:cs typeface="Times New Roman" panose="02020603050405020304" pitchFamily="18" charset="0"/>
              </a:rPr>
              <a:t>absorbed as that from fruits and vegetables (USDA</a:t>
            </a:r>
            <a:r>
              <a:rPr lang="en-US" sz="2400" dirty="0" smtClean="0">
                <a:latin typeface="Times New Roman" panose="02020603050405020304" pitchFamily="18" charset="0"/>
                <a:cs typeface="Times New Roman" panose="02020603050405020304" pitchFamily="18" charset="0"/>
              </a:rPr>
              <a:t>, 2010</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20445860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نتیجه تصویری برای فشارخون بارداری"/>
          <p:cNvPicPr>
            <a:picLocks noGrp="1" noChangeAspect="1" noChangeArrowheads="1"/>
          </p:cNvPicPr>
          <p:nvPr>
            <p:ph idx="1"/>
          </p:nvPr>
        </p:nvPicPr>
        <p:blipFill>
          <a:blip r:embed="rId2"/>
          <a:srcRect/>
          <a:stretch>
            <a:fillRect/>
          </a:stretch>
        </p:blipFill>
        <p:spPr bwMode="auto">
          <a:xfrm>
            <a:off x="1357290" y="1357298"/>
            <a:ext cx="6572296" cy="4357718"/>
          </a:xfrm>
          <a:prstGeom prst="rect">
            <a:avLst/>
          </a:prstGeom>
          <a:noFill/>
        </p:spPr>
      </p:pic>
    </p:spTree>
    <p:extLst>
      <p:ext uri="{BB962C8B-B14F-4D97-AF65-F5344CB8AC3E}">
        <p14:creationId xmlns:p14="http://schemas.microsoft.com/office/powerpoint/2010/main" xmlns="" val="342928910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5918" y="285728"/>
            <a:ext cx="6589199" cy="857256"/>
          </a:xfrm>
        </p:spPr>
        <p:txBody>
          <a:bodyPr>
            <a:normAutofit fontScale="90000"/>
          </a:bodyPr>
          <a:lstStyle/>
          <a:p>
            <a:pPr algn="ctr"/>
            <a:r>
              <a:rPr lang="en-US" b="1" dirty="0" smtClean="0">
                <a:solidFill>
                  <a:srgbClr val="FF0000"/>
                </a:solidFill>
                <a:latin typeface="Times New Roman" pitchFamily="18" charset="0"/>
                <a:cs typeface="Times New Roman" pitchFamily="18" charset="0"/>
              </a:rPr>
              <a:t>Antioxidants</a:t>
            </a:r>
            <a:br>
              <a:rPr lang="en-US" b="1" dirty="0" smtClean="0">
                <a:solidFill>
                  <a:srgbClr val="FF0000"/>
                </a:solidFill>
                <a:latin typeface="Times New Roman" pitchFamily="18" charset="0"/>
                <a:cs typeface="Times New Roman" pitchFamily="18" charset="0"/>
              </a:rPr>
            </a:br>
            <a:endParaRPr lang="fa-IR"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500034" y="1142984"/>
            <a:ext cx="8286808" cy="4929222"/>
          </a:xfrm>
        </p:spPr>
        <p:txBody>
          <a:bodyPr>
            <a:noAutofit/>
          </a:bodyPr>
          <a:lstStyle/>
          <a:p>
            <a:pPr algn="just"/>
            <a:r>
              <a:rPr lang="en-US" sz="2200" dirty="0" smtClean="0">
                <a:latin typeface="Times New Roman" pitchFamily="18" charset="0"/>
                <a:cs typeface="Times New Roman" pitchFamily="18" charset="0"/>
              </a:rPr>
              <a:t>There </a:t>
            </a:r>
            <a:r>
              <a:rPr lang="en-US" sz="2200" dirty="0" smtClean="0">
                <a:latin typeface="Times New Roman" pitchFamily="18" charset="0"/>
                <a:cs typeface="Times New Roman" pitchFamily="18" charset="0"/>
              </a:rPr>
              <a:t>are inferential data that an imbalance between oxidant and antioxidant activity may play an important role in the pathogenesis of preeclampsia (p. 747). Thus, naturally occurring antioxidants—vitamins C, D, and E—might decrease such oxidation. Indeed, women who developed preeclampsia were found to have reduced plasma levels of these </a:t>
            </a:r>
            <a:r>
              <a:rPr lang="en-US" sz="2200" dirty="0" smtClean="0">
                <a:latin typeface="Times New Roman" pitchFamily="18" charset="0"/>
                <a:cs typeface="Times New Roman" pitchFamily="18" charset="0"/>
              </a:rPr>
              <a:t>antioxidants (</a:t>
            </a:r>
            <a:r>
              <a:rPr lang="en-US" sz="2200" dirty="0" smtClean="0">
                <a:latin typeface="Times New Roman" pitchFamily="18" charset="0"/>
                <a:cs typeface="Times New Roman" pitchFamily="18" charset="0"/>
              </a:rPr>
              <a:t>De-</a:t>
            </a:r>
            <a:r>
              <a:rPr lang="en-US" sz="2200" dirty="0" err="1" smtClean="0">
                <a:latin typeface="Times New Roman" pitchFamily="18" charset="0"/>
                <a:cs typeface="Times New Roman" pitchFamily="18" charset="0"/>
              </a:rPr>
              <a:t>Regil</a:t>
            </a:r>
            <a:r>
              <a:rPr lang="en-US" sz="2200" dirty="0" smtClean="0">
                <a:latin typeface="Times New Roman" pitchFamily="18" charset="0"/>
                <a:cs typeface="Times New Roman" pitchFamily="18" charset="0"/>
              </a:rPr>
              <a:t>, 2012; </a:t>
            </a:r>
            <a:r>
              <a:rPr lang="en-US" sz="2200" dirty="0" err="1" smtClean="0">
                <a:latin typeface="Times New Roman" pitchFamily="18" charset="0"/>
                <a:cs typeface="Times New Roman" pitchFamily="18" charset="0"/>
              </a:rPr>
              <a:t>Raijmakers</a:t>
            </a:r>
            <a:r>
              <a:rPr lang="en-US" sz="2200" dirty="0" smtClean="0">
                <a:latin typeface="Times New Roman" pitchFamily="18" charset="0"/>
                <a:cs typeface="Times New Roman" pitchFamily="18" charset="0"/>
              </a:rPr>
              <a:t>, 2004). </a:t>
            </a:r>
            <a:endParaRPr lang="en-US" sz="2200" dirty="0" smtClean="0">
              <a:latin typeface="Times New Roman" pitchFamily="18" charset="0"/>
              <a:cs typeface="Times New Roman" pitchFamily="18" charset="0"/>
            </a:endParaRPr>
          </a:p>
          <a:p>
            <a:pPr algn="just"/>
            <a:r>
              <a:rPr lang="en-US" sz="2200" dirty="0" smtClean="0">
                <a:latin typeface="Times New Roman" pitchFamily="18" charset="0"/>
                <a:cs typeface="Times New Roman" pitchFamily="18" charset="0"/>
              </a:rPr>
              <a:t>Zhang and associates (2002) reported that the incidence of preeclampsia </a:t>
            </a:r>
            <a:r>
              <a:rPr lang="en-US" sz="2200" b="1" dirty="0" smtClean="0">
                <a:latin typeface="Times New Roman" pitchFamily="18" charset="0"/>
                <a:cs typeface="Times New Roman" pitchFamily="18" charset="0"/>
              </a:rPr>
              <a:t>was doubled </a:t>
            </a:r>
            <a:r>
              <a:rPr lang="en-US" sz="2200" dirty="0" smtClean="0">
                <a:latin typeface="Times New Roman" pitchFamily="18" charset="0"/>
                <a:cs typeface="Times New Roman" pitchFamily="18" charset="0"/>
              </a:rPr>
              <a:t>in women whose daily intake of </a:t>
            </a:r>
            <a:r>
              <a:rPr lang="en-US" sz="2200" b="1" dirty="0" smtClean="0">
                <a:latin typeface="Times New Roman" pitchFamily="18" charset="0"/>
                <a:cs typeface="Times New Roman" pitchFamily="18" charset="0"/>
              </a:rPr>
              <a:t>ascorbic acid </a:t>
            </a:r>
            <a:r>
              <a:rPr lang="en-US" sz="2200" dirty="0" smtClean="0">
                <a:latin typeface="Times New Roman" pitchFamily="18" charset="0"/>
                <a:cs typeface="Times New Roman" pitchFamily="18" charset="0"/>
              </a:rPr>
              <a:t>was less than </a:t>
            </a:r>
            <a:r>
              <a:rPr lang="en-US" sz="2200" b="1" dirty="0" smtClean="0">
                <a:latin typeface="Times New Roman" pitchFamily="18" charset="0"/>
                <a:cs typeface="Times New Roman" pitchFamily="18" charset="0"/>
              </a:rPr>
              <a:t>85 mg. </a:t>
            </a:r>
            <a:endParaRPr lang="en-US" sz="2200" b="1" dirty="0" smtClean="0">
              <a:latin typeface="Times New Roman" pitchFamily="18" charset="0"/>
              <a:cs typeface="Times New Roman" pitchFamily="18" charset="0"/>
            </a:endParaRPr>
          </a:p>
          <a:p>
            <a:pPr algn="just"/>
            <a:r>
              <a:rPr lang="en-US" sz="2200" dirty="0" smtClean="0">
                <a:latin typeface="Times New Roman" pitchFamily="18" charset="0"/>
                <a:cs typeface="Times New Roman" pitchFamily="18" charset="0"/>
              </a:rPr>
              <a:t>There </a:t>
            </a:r>
            <a:r>
              <a:rPr lang="en-US" sz="2200" dirty="0" smtClean="0">
                <a:latin typeface="Times New Roman" pitchFamily="18" charset="0"/>
                <a:cs typeface="Times New Roman" pitchFamily="18" charset="0"/>
              </a:rPr>
              <a:t>have now been several randomized studies to evaluate vitamin supplementation for women at high risk for preeclampsia (Poston, 2006; Rum bold, 2006; </a:t>
            </a:r>
            <a:r>
              <a:rPr lang="en-US" sz="2200" dirty="0" err="1" smtClean="0">
                <a:latin typeface="Times New Roman" pitchFamily="18" charset="0"/>
                <a:cs typeface="Times New Roman" pitchFamily="18" charset="0"/>
              </a:rPr>
              <a:t>Villar</a:t>
            </a:r>
            <a:r>
              <a:rPr lang="en-US" sz="2200" dirty="0" smtClean="0">
                <a:latin typeface="Times New Roman" pitchFamily="18" charset="0"/>
                <a:cs typeface="Times New Roman" pitchFamily="18" charset="0"/>
              </a:rPr>
              <a:t>, 2007). </a:t>
            </a:r>
            <a:r>
              <a:rPr lang="en-US" sz="2200" dirty="0" smtClean="0">
                <a:latin typeface="Times New Roman" pitchFamily="18" charset="0"/>
                <a:cs typeface="Times New Roman" pitchFamily="18" charset="0"/>
              </a:rPr>
              <a:t>None </a:t>
            </a:r>
            <a:r>
              <a:rPr lang="en-US" sz="2200" dirty="0" smtClean="0">
                <a:latin typeface="Times New Roman" pitchFamily="18" charset="0"/>
                <a:cs typeface="Times New Roman" pitchFamily="18" charset="0"/>
              </a:rPr>
              <a:t>of these studies showed reduced preeclampsia rates in women given vitamins </a:t>
            </a:r>
            <a:r>
              <a:rPr lang="en-US" sz="2200" dirty="0" smtClean="0">
                <a:latin typeface="Times New Roman" pitchFamily="18" charset="0"/>
                <a:cs typeface="Times New Roman" pitchFamily="18" charset="0"/>
              </a:rPr>
              <a:t>C, D and E </a:t>
            </a:r>
            <a:r>
              <a:rPr lang="en-US" sz="2200" dirty="0" smtClean="0">
                <a:latin typeface="Times New Roman" pitchFamily="18" charset="0"/>
                <a:cs typeface="Times New Roman" pitchFamily="18" charset="0"/>
              </a:rPr>
              <a:t>compared with those given placebo</a:t>
            </a:r>
            <a:r>
              <a:rPr lang="en-US" sz="2200" dirty="0" smtClean="0">
                <a:latin typeface="Times New Roman" pitchFamily="18" charset="0"/>
                <a:cs typeface="Times New Roman" pitchFamily="18" charset="0"/>
              </a:rPr>
              <a:t>.</a:t>
            </a:r>
            <a:endParaRPr lang="en-US" sz="2200" dirty="0" smtClean="0">
              <a:latin typeface="Times New Roman" pitchFamily="18" charset="0"/>
              <a:cs typeface="Times New Roman"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947502"/>
          </a:xfrm>
        </p:spPr>
        <p:txBody>
          <a:bodyPr>
            <a:normAutofit fontScale="90000"/>
          </a:bodyPr>
          <a:lstStyle/>
          <a:p>
            <a:pPr algn="ctr"/>
            <a:r>
              <a:rPr lang="en-US" b="1" dirty="0" smtClean="0">
                <a:solidFill>
                  <a:srgbClr val="FF0000"/>
                </a:solidFill>
                <a:latin typeface="Times New Roman" pitchFamily="18" charset="0"/>
                <a:cs typeface="Times New Roman" pitchFamily="18" charset="0"/>
              </a:rPr>
              <a:t>Physical Activity</a:t>
            </a:r>
            <a:br>
              <a:rPr lang="en-US" b="1" dirty="0" smtClean="0">
                <a:solidFill>
                  <a:srgbClr val="FF0000"/>
                </a:solidFill>
                <a:latin typeface="Times New Roman" pitchFamily="18" charset="0"/>
                <a:cs typeface="Times New Roman" pitchFamily="18" charset="0"/>
              </a:rPr>
            </a:br>
            <a:endParaRPr lang="fa-IR"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67544" y="1571612"/>
            <a:ext cx="8280919" cy="5097748"/>
          </a:xfrm>
        </p:spPr>
        <p:txBody>
          <a:bodyPr>
            <a:normAutofit/>
          </a:bodyPr>
          <a:lstStyle/>
          <a:p>
            <a:pPr algn="just"/>
            <a:r>
              <a:rPr lang="en-US" sz="2400" dirty="0">
                <a:latin typeface="Times New Roman" panose="02020603050405020304" pitchFamily="18" charset="0"/>
                <a:cs typeface="Times New Roman" panose="02020603050405020304" pitchFamily="18" charset="0"/>
              </a:rPr>
              <a:t>Less active persons are 30% to 50% more likely to develop </a:t>
            </a:r>
            <a:r>
              <a:rPr lang="en-US" sz="2400" dirty="0" smtClean="0">
                <a:latin typeface="Times New Roman" panose="02020603050405020304" pitchFamily="18" charset="0"/>
                <a:cs typeface="Times New Roman" panose="02020603050405020304" pitchFamily="18" charset="0"/>
              </a:rPr>
              <a:t>hypertension than </a:t>
            </a:r>
            <a:r>
              <a:rPr lang="en-US" sz="2400" dirty="0">
                <a:latin typeface="Times New Roman" panose="02020603050405020304" pitchFamily="18" charset="0"/>
                <a:cs typeface="Times New Roman" panose="02020603050405020304" pitchFamily="18" charset="0"/>
              </a:rPr>
              <a:t>their active counterparts.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Despite </a:t>
            </a:r>
            <a:r>
              <a:rPr lang="en-US" sz="2400" dirty="0">
                <a:latin typeface="Times New Roman" panose="02020603050405020304" pitchFamily="18" charset="0"/>
                <a:cs typeface="Times New Roman" panose="02020603050405020304" pitchFamily="18" charset="0"/>
              </a:rPr>
              <a:t>the benefits </a:t>
            </a:r>
            <a:r>
              <a:rPr lang="en-US" sz="2400" dirty="0" smtClean="0">
                <a:latin typeface="Times New Roman" panose="02020603050405020304" pitchFamily="18" charset="0"/>
                <a:cs typeface="Times New Roman" panose="02020603050405020304" pitchFamily="18" charset="0"/>
              </a:rPr>
              <a:t>of activity </a:t>
            </a:r>
            <a:r>
              <a:rPr lang="en-US" sz="2400" dirty="0">
                <a:latin typeface="Times New Roman" panose="02020603050405020304" pitchFamily="18" charset="0"/>
                <a:cs typeface="Times New Roman" panose="02020603050405020304" pitchFamily="18" charset="0"/>
              </a:rPr>
              <a:t>and exercise in reducing disease, many Americans </a:t>
            </a:r>
            <a:r>
              <a:rPr lang="en-US" sz="2400" dirty="0" smtClean="0">
                <a:latin typeface="Times New Roman" panose="02020603050405020304" pitchFamily="18" charset="0"/>
                <a:cs typeface="Times New Roman" panose="02020603050405020304" pitchFamily="18" charset="0"/>
              </a:rPr>
              <a:t>remain inactive</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Women versus men (AHA, 2013</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Exercise </a:t>
            </a:r>
            <a:r>
              <a:rPr lang="en-US" sz="2400" dirty="0">
                <a:latin typeface="Times New Roman" panose="02020603050405020304" pitchFamily="18" charset="0"/>
                <a:cs typeface="Times New Roman" panose="02020603050405020304" pitchFamily="18" charset="0"/>
              </a:rPr>
              <a:t>is beneficial to blood pressure. Increasing </a:t>
            </a:r>
            <a:r>
              <a:rPr lang="en-US" sz="2400" dirty="0" smtClean="0">
                <a:latin typeface="Times New Roman" panose="02020603050405020304" pitchFamily="18" charset="0"/>
                <a:cs typeface="Times New Roman" panose="02020603050405020304" pitchFamily="18" charset="0"/>
              </a:rPr>
              <a:t>the amount </a:t>
            </a:r>
            <a:r>
              <a:rPr lang="en-US" sz="2400" dirty="0">
                <a:latin typeface="Times New Roman" panose="02020603050405020304" pitchFamily="18" charset="0"/>
                <a:cs typeface="Times New Roman" panose="02020603050405020304" pitchFamily="18" charset="0"/>
              </a:rPr>
              <a:t>of moderate-intensity physical activity to a minimum </a:t>
            </a:r>
            <a:r>
              <a:rPr lang="en-US" sz="2400" dirty="0" smtClean="0">
                <a:latin typeface="Times New Roman" panose="02020603050405020304" pitchFamily="18" charset="0"/>
                <a:cs typeface="Times New Roman" panose="02020603050405020304" pitchFamily="18" charset="0"/>
              </a:rPr>
              <a:t>of 40 </a:t>
            </a:r>
            <a:r>
              <a:rPr lang="en-US" sz="2400" dirty="0">
                <a:latin typeface="Times New Roman" panose="02020603050405020304" pitchFamily="18" charset="0"/>
                <a:cs typeface="Times New Roman" panose="02020603050405020304" pitchFamily="18" charset="0"/>
              </a:rPr>
              <a:t>minutes on 3 to 4 days per week is an important adjunct </a:t>
            </a:r>
            <a:r>
              <a:rPr lang="en-US" sz="2400" dirty="0" smtClean="0">
                <a:latin typeface="Times New Roman" panose="02020603050405020304" pitchFamily="18" charset="0"/>
                <a:cs typeface="Times New Roman" panose="02020603050405020304" pitchFamily="18" charset="0"/>
              </a:rPr>
              <a:t>to other </a:t>
            </a:r>
            <a:r>
              <a:rPr lang="en-US" sz="2400" dirty="0">
                <a:latin typeface="Times New Roman" panose="02020603050405020304" pitchFamily="18" charset="0"/>
                <a:cs typeface="Times New Roman" panose="02020603050405020304" pitchFamily="18" charset="0"/>
              </a:rPr>
              <a:t>blood pressure–lowering </a:t>
            </a:r>
            <a:r>
              <a:rPr lang="en-US" sz="2400" dirty="0" smtClean="0">
                <a:latin typeface="Times New Roman" panose="02020603050405020304" pitchFamily="18" charset="0"/>
                <a:cs typeface="Times New Roman" panose="02020603050405020304" pitchFamily="18" charset="0"/>
              </a:rPr>
              <a:t>strategies </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Eckel</a:t>
            </a:r>
            <a:r>
              <a:rPr lang="en-US" sz="2400" dirty="0">
                <a:latin typeface="Times New Roman" panose="02020603050405020304" pitchFamily="18" charset="0"/>
                <a:cs typeface="Times New Roman" panose="02020603050405020304" pitchFamily="18" charset="0"/>
              </a:rPr>
              <a:t> et al, 2013</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muscle-strengthening activities </a:t>
            </a:r>
            <a:r>
              <a:rPr lang="en-US" sz="2400" dirty="0" smtClean="0">
                <a:latin typeface="Times New Roman" panose="02020603050405020304" pitchFamily="18" charset="0"/>
                <a:cs typeface="Times New Roman" panose="02020603050405020304" pitchFamily="18" charset="0"/>
              </a:rPr>
              <a:t>that include </a:t>
            </a:r>
            <a:r>
              <a:rPr lang="en-US" sz="2400" dirty="0">
                <a:latin typeface="Times New Roman" panose="02020603050405020304" pitchFamily="18" charset="0"/>
                <a:cs typeface="Times New Roman" panose="02020603050405020304" pitchFamily="18" charset="0"/>
              </a:rPr>
              <a:t>all major muscle groups on 2 or more days</a:t>
            </a:r>
          </a:p>
          <a:p>
            <a:pPr marL="0" indent="0" algn="just">
              <a:buNone/>
            </a:pPr>
            <a:r>
              <a:rPr lang="en-US" sz="2000" dirty="0" smtClean="0">
                <a:latin typeface="Times New Roman" panose="02020603050405020304" pitchFamily="18" charset="0"/>
                <a:cs typeface="Times New Roman" panose="02020603050405020304" pitchFamily="18" charset="0"/>
              </a:rPr>
              <a:t>Moderate-intensity </a:t>
            </a:r>
            <a:r>
              <a:rPr lang="en-US" sz="2000" dirty="0">
                <a:latin typeface="Times New Roman" panose="02020603050405020304" pitchFamily="18" charset="0"/>
                <a:cs typeface="Times New Roman" panose="02020603050405020304" pitchFamily="18" charset="0"/>
              </a:rPr>
              <a:t>physical </a:t>
            </a:r>
            <a:r>
              <a:rPr lang="en-US" sz="2000" dirty="0" smtClean="0">
                <a:latin typeface="Times New Roman" panose="02020603050405020304" pitchFamily="18" charset="0"/>
                <a:cs typeface="Times New Roman" panose="02020603050405020304" pitchFamily="18" charset="0"/>
              </a:rPr>
              <a:t>activity: (3-6 METs=3-6kcal/kg/hour)</a:t>
            </a:r>
            <a:endParaRPr lang="fa-IR"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1538" y="1500174"/>
            <a:ext cx="7319986" cy="3777622"/>
          </a:xfrm>
        </p:spPr>
        <p:txBody>
          <a:bodyPr>
            <a:normAutofit/>
          </a:bodyPr>
          <a:lstStyle/>
          <a:p>
            <a:pPr algn="just"/>
            <a:r>
              <a:rPr lang="en-US" sz="2400" dirty="0" smtClean="0">
                <a:latin typeface="Times New Roman" pitchFamily="18" charset="0"/>
                <a:cs typeface="Times New Roman" pitchFamily="18" charset="0"/>
              </a:rPr>
              <a:t>There are a few studies done to assess the protective effects of physical activity on preeclampsia. In their systematic review, </a:t>
            </a:r>
            <a:r>
              <a:rPr lang="en-US" sz="2400" dirty="0" err="1" smtClean="0">
                <a:latin typeface="Times New Roman" pitchFamily="18" charset="0"/>
                <a:cs typeface="Times New Roman" pitchFamily="18" charset="0"/>
              </a:rPr>
              <a:t>Kasawara</a:t>
            </a:r>
            <a:r>
              <a:rPr lang="en-US" sz="2400" dirty="0" smtClean="0">
                <a:latin typeface="Times New Roman" pitchFamily="18" charset="0"/>
                <a:cs typeface="Times New Roman" pitchFamily="18" charset="0"/>
              </a:rPr>
              <a:t> and associates (2012) reported a trend toward </a:t>
            </a:r>
            <a:r>
              <a:rPr lang="en-US" sz="2400" b="1" dirty="0" smtClean="0">
                <a:latin typeface="Times New Roman" pitchFamily="18" charset="0"/>
                <a:cs typeface="Times New Roman" pitchFamily="18" charset="0"/>
              </a:rPr>
              <a:t>risk reduction </a:t>
            </a:r>
            <a:r>
              <a:rPr lang="en-US" sz="2400" dirty="0" smtClean="0">
                <a:latin typeface="Times New Roman" pitchFamily="18" charset="0"/>
                <a:cs typeface="Times New Roman" pitchFamily="18" charset="0"/>
              </a:rPr>
              <a:t>with exercise. More research is needed in this area (Staff, 2014).</a:t>
            </a:r>
          </a:p>
          <a:p>
            <a:pPr algn="just"/>
            <a:endParaRPr lang="en-US" sz="2400" dirty="0" smtClean="0">
              <a:latin typeface="Times New Roman" pitchFamily="18" charset="0"/>
              <a:cs typeface="Times New Roman" pitchFamily="18" charset="0"/>
            </a:endParaRPr>
          </a:p>
          <a:p>
            <a:pPr algn="just"/>
            <a:endParaRPr lang="fa-IR" sz="2400" dirty="0">
              <a:latin typeface="Times New Roman" pitchFamily="18" charset="0"/>
              <a:cs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018940"/>
          </a:xfrm>
        </p:spPr>
        <p:txBody>
          <a:bodyPr>
            <a:normAutofit fontScale="90000"/>
          </a:bodyPr>
          <a:lstStyle/>
          <a:p>
            <a:pPr algn="ctr"/>
            <a:r>
              <a:rPr lang="en-US" b="1" dirty="0" smtClean="0">
                <a:solidFill>
                  <a:srgbClr val="FF0000"/>
                </a:solidFill>
                <a:latin typeface="Times New Roman" pitchFamily="18" charset="0"/>
                <a:cs typeface="Times New Roman" pitchFamily="18" charset="0"/>
              </a:rPr>
              <a:t>Alcohol Consumption</a:t>
            </a:r>
            <a:br>
              <a:rPr lang="en-US" b="1" dirty="0" smtClean="0">
                <a:solidFill>
                  <a:srgbClr val="FF0000"/>
                </a:solidFill>
                <a:latin typeface="Times New Roman" pitchFamily="18" charset="0"/>
                <a:cs typeface="Times New Roman" pitchFamily="18" charset="0"/>
              </a:rPr>
            </a:br>
            <a:endParaRPr lang="fa-IR"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899592" y="1643050"/>
            <a:ext cx="7848872" cy="4810286"/>
          </a:xfrm>
        </p:spPr>
        <p:txBody>
          <a:bodyPr>
            <a:noAutofit/>
          </a:bodyPr>
          <a:lstStyle/>
          <a:p>
            <a:pPr algn="just"/>
            <a:r>
              <a:rPr lang="en-US" sz="2400" dirty="0">
                <a:latin typeface="Times New Roman" panose="02020603050405020304" pitchFamily="18" charset="0"/>
                <a:cs typeface="Times New Roman" panose="02020603050405020304" pitchFamily="18" charset="0"/>
              </a:rPr>
              <a:t>Excessive alcohol consumption is responsible for 5% to 7% </a:t>
            </a:r>
            <a:r>
              <a:rPr lang="en-US" sz="2400" dirty="0" smtClean="0">
                <a:latin typeface="Times New Roman" panose="02020603050405020304" pitchFamily="18" charset="0"/>
                <a:cs typeface="Times New Roman" panose="02020603050405020304" pitchFamily="18" charset="0"/>
              </a:rPr>
              <a:t>of the </a:t>
            </a:r>
            <a:r>
              <a:rPr lang="en-US" sz="2400" dirty="0">
                <a:latin typeface="Times New Roman" panose="02020603050405020304" pitchFamily="18" charset="0"/>
                <a:cs typeface="Times New Roman" panose="02020603050405020304" pitchFamily="18" charset="0"/>
              </a:rPr>
              <a:t>hypertension in the population (</a:t>
            </a:r>
            <a:r>
              <a:rPr lang="en-US" sz="2400" dirty="0" err="1">
                <a:latin typeface="Times New Roman" panose="02020603050405020304" pitchFamily="18" charset="0"/>
                <a:cs typeface="Times New Roman" panose="02020603050405020304" pitchFamily="18" charset="0"/>
              </a:rPr>
              <a:t>Appel</a:t>
            </a:r>
            <a:r>
              <a:rPr lang="en-US" sz="2400" dirty="0">
                <a:latin typeface="Times New Roman" panose="02020603050405020304" pitchFamily="18" charset="0"/>
                <a:cs typeface="Times New Roman" panose="02020603050405020304" pitchFamily="18" charset="0"/>
              </a:rPr>
              <a:t> and American </a:t>
            </a:r>
            <a:r>
              <a:rPr lang="en-US" sz="2400" dirty="0" smtClean="0">
                <a:latin typeface="Times New Roman" panose="02020603050405020304" pitchFamily="18" charset="0"/>
                <a:cs typeface="Times New Roman" panose="02020603050405020304" pitchFamily="18" charset="0"/>
              </a:rPr>
              <a:t>Society of </a:t>
            </a:r>
            <a:r>
              <a:rPr lang="en-US" sz="2400" dirty="0">
                <a:latin typeface="Times New Roman" panose="02020603050405020304" pitchFamily="18" charset="0"/>
                <a:cs typeface="Times New Roman" panose="02020603050405020304" pitchFamily="18" charset="0"/>
              </a:rPr>
              <a:t>Hypertension Writing Group, 2009).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A </a:t>
            </a:r>
            <a:r>
              <a:rPr lang="en-US" sz="2400" b="1" dirty="0">
                <a:latin typeface="Times New Roman" panose="02020603050405020304" pitchFamily="18" charset="0"/>
                <a:cs typeface="Times New Roman" panose="02020603050405020304" pitchFamily="18" charset="0"/>
              </a:rPr>
              <a:t>three drink </a:t>
            </a:r>
            <a:r>
              <a:rPr lang="en-US" sz="2400" b="1" dirty="0" smtClean="0">
                <a:latin typeface="Times New Roman" panose="02020603050405020304" pitchFamily="18" charset="0"/>
                <a:cs typeface="Times New Roman" panose="02020603050405020304" pitchFamily="18" charset="0"/>
              </a:rPr>
              <a:t>per day </a:t>
            </a:r>
            <a:r>
              <a:rPr lang="en-US" sz="2400" dirty="0">
                <a:latin typeface="Times New Roman" panose="02020603050405020304" pitchFamily="18" charset="0"/>
                <a:cs typeface="Times New Roman" panose="02020603050405020304" pitchFamily="18" charset="0"/>
              </a:rPr>
              <a:t>amount (a total of 3 </a:t>
            </a:r>
            <a:r>
              <a:rPr lang="en-US" sz="2400" dirty="0" err="1">
                <a:latin typeface="Times New Roman" panose="02020603050405020304" pitchFamily="18" charset="0"/>
                <a:cs typeface="Times New Roman" panose="02020603050405020304" pitchFamily="18" charset="0"/>
              </a:rPr>
              <a:t>oz</a:t>
            </a:r>
            <a:r>
              <a:rPr lang="en-US" sz="2400" dirty="0">
                <a:latin typeface="Times New Roman" panose="02020603050405020304" pitchFamily="18" charset="0"/>
                <a:cs typeface="Times New Roman" panose="02020603050405020304" pitchFamily="18" charset="0"/>
              </a:rPr>
              <a:t> of alcohol) is the threshold for </a:t>
            </a:r>
            <a:r>
              <a:rPr lang="en-US" sz="2400" dirty="0" smtClean="0">
                <a:latin typeface="Times New Roman" panose="02020603050405020304" pitchFamily="18" charset="0"/>
                <a:cs typeface="Times New Roman" panose="02020603050405020304" pitchFamily="18" charset="0"/>
              </a:rPr>
              <a:t>raising blood </a:t>
            </a:r>
            <a:r>
              <a:rPr lang="en-US" sz="2400" dirty="0">
                <a:latin typeface="Times New Roman" panose="02020603050405020304" pitchFamily="18" charset="0"/>
                <a:cs typeface="Times New Roman" panose="02020603050405020304" pitchFamily="18" charset="0"/>
              </a:rPr>
              <a:t>pressure and is associated with a 3-mm Hg rise </a:t>
            </a:r>
            <a:r>
              <a:rPr lang="en-US" sz="2400" dirty="0" smtClean="0">
                <a:latin typeface="Times New Roman" panose="02020603050405020304" pitchFamily="18" charset="0"/>
                <a:cs typeface="Times New Roman" panose="02020603050405020304" pitchFamily="18" charset="0"/>
              </a:rPr>
              <a:t>in SBP</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For </a:t>
            </a:r>
            <a:r>
              <a:rPr lang="en-US" sz="2400" dirty="0">
                <a:latin typeface="Times New Roman" panose="02020603050405020304" pitchFamily="18" charset="0"/>
                <a:cs typeface="Times New Roman" panose="02020603050405020304" pitchFamily="18" charset="0"/>
              </a:rPr>
              <a:t>preventing high blood pressure, alcohol intake </a:t>
            </a:r>
            <a:r>
              <a:rPr lang="en-US" sz="2400" dirty="0" smtClean="0">
                <a:latin typeface="Times New Roman" panose="02020603050405020304" pitchFamily="18" charset="0"/>
                <a:cs typeface="Times New Roman" panose="02020603050405020304" pitchFamily="18" charset="0"/>
              </a:rPr>
              <a:t>should be </a:t>
            </a:r>
            <a:r>
              <a:rPr lang="en-US" sz="2400" dirty="0">
                <a:latin typeface="Times New Roman" panose="02020603050405020304" pitchFamily="18" charset="0"/>
                <a:cs typeface="Times New Roman" panose="02020603050405020304" pitchFamily="18" charset="0"/>
              </a:rPr>
              <a:t>limited to no more than two drinks per day (24 </a:t>
            </a:r>
            <a:r>
              <a:rPr lang="en-US" sz="2400" dirty="0" err="1">
                <a:latin typeface="Times New Roman" panose="02020603050405020304" pitchFamily="18" charset="0"/>
                <a:cs typeface="Times New Roman" panose="02020603050405020304" pitchFamily="18" charset="0"/>
              </a:rPr>
              <a:t>oz</a:t>
            </a:r>
            <a:r>
              <a:rPr lang="en-US" sz="2400" dirty="0">
                <a:latin typeface="Times New Roman" panose="02020603050405020304" pitchFamily="18" charset="0"/>
                <a:cs typeface="Times New Roman" panose="02020603050405020304" pitchFamily="18" charset="0"/>
              </a:rPr>
              <a:t> of beer</a:t>
            </a:r>
            <a:r>
              <a:rPr lang="en-US" sz="2400" dirty="0" smtClean="0">
                <a:latin typeface="Times New Roman" panose="02020603050405020304" pitchFamily="18" charset="0"/>
                <a:cs typeface="Times New Roman" panose="02020603050405020304" pitchFamily="18" charset="0"/>
              </a:rPr>
              <a:t>, 10 </a:t>
            </a:r>
            <a:r>
              <a:rPr lang="en-US" sz="2400" dirty="0" err="1">
                <a:latin typeface="Times New Roman" panose="02020603050405020304" pitchFamily="18" charset="0"/>
                <a:cs typeface="Times New Roman" panose="02020603050405020304" pitchFamily="18" charset="0"/>
              </a:rPr>
              <a:t>oz</a:t>
            </a:r>
            <a:r>
              <a:rPr lang="en-US" sz="2400" dirty="0">
                <a:latin typeface="Times New Roman" panose="02020603050405020304" pitchFamily="18" charset="0"/>
                <a:cs typeface="Times New Roman" panose="02020603050405020304" pitchFamily="18" charset="0"/>
              </a:rPr>
              <a:t> of wine, or 2 </a:t>
            </a:r>
            <a:r>
              <a:rPr lang="en-US" sz="2400" dirty="0" err="1">
                <a:latin typeface="Times New Roman" panose="02020603050405020304" pitchFamily="18" charset="0"/>
                <a:cs typeface="Times New Roman" panose="02020603050405020304" pitchFamily="18" charset="0"/>
              </a:rPr>
              <a:t>oz</a:t>
            </a:r>
            <a:r>
              <a:rPr lang="en-US" sz="2400" dirty="0">
                <a:latin typeface="Times New Roman" panose="02020603050405020304" pitchFamily="18" charset="0"/>
                <a:cs typeface="Times New Roman" panose="02020603050405020304" pitchFamily="18" charset="0"/>
              </a:rPr>
              <a:t> of 80-proof whiskey) in men, and </a:t>
            </a:r>
            <a:r>
              <a:rPr lang="en-US" sz="2400" dirty="0" smtClean="0">
                <a:latin typeface="Times New Roman" panose="02020603050405020304" pitchFamily="18" charset="0"/>
                <a:cs typeface="Times New Roman" panose="02020603050405020304" pitchFamily="18" charset="0"/>
              </a:rPr>
              <a:t>no more </a:t>
            </a:r>
            <a:r>
              <a:rPr lang="en-US" sz="2400" dirty="0">
                <a:latin typeface="Times New Roman" panose="02020603050405020304" pitchFamily="18" charset="0"/>
                <a:cs typeface="Times New Roman" panose="02020603050405020304" pitchFamily="18" charset="0"/>
              </a:rPr>
              <a:t>than one drink a day is recommended for </a:t>
            </a:r>
            <a:r>
              <a:rPr lang="en-US" sz="2400" dirty="0" smtClean="0">
                <a:latin typeface="Times New Roman" panose="02020603050405020304" pitchFamily="18" charset="0"/>
                <a:cs typeface="Times New Roman" panose="02020603050405020304" pitchFamily="18" charset="0"/>
              </a:rPr>
              <a:t>lighter-weight men </a:t>
            </a:r>
            <a:r>
              <a:rPr lang="en-US" sz="2400" dirty="0">
                <a:latin typeface="Times New Roman" panose="02020603050405020304" pitchFamily="18" charset="0"/>
                <a:cs typeface="Times New Roman" panose="02020603050405020304" pitchFamily="18" charset="0"/>
              </a:rPr>
              <a:t>and for women.</a:t>
            </a:r>
            <a:endParaRPr lang="fa-IR"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FF0000"/>
                </a:solidFill>
                <a:latin typeface="Times New Roman" pitchFamily="18" charset="0"/>
                <a:cs typeface="Times New Roman" pitchFamily="18" charset="0"/>
              </a:rPr>
              <a:t>Medical Management</a:t>
            </a:r>
            <a:endParaRPr lang="fa-IR"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95536" y="1299848"/>
            <a:ext cx="8496944" cy="5441519"/>
          </a:xfrm>
        </p:spPr>
        <p:txBody>
          <a:bodyPr>
            <a:noAutofit/>
          </a:bodyPr>
          <a:lstStyle/>
          <a:p>
            <a:r>
              <a:rPr lang="en-US" sz="2400" dirty="0">
                <a:latin typeface="Times New Roman" panose="02020603050405020304" pitchFamily="18" charset="0"/>
                <a:cs typeface="Times New Roman" panose="02020603050405020304" pitchFamily="18" charset="0"/>
              </a:rPr>
              <a:t>The three objectives for evaluating </a:t>
            </a:r>
            <a:r>
              <a:rPr lang="en-US" sz="2400" dirty="0" smtClean="0">
                <a:latin typeface="Times New Roman" panose="02020603050405020304" pitchFamily="18" charset="0"/>
                <a:cs typeface="Times New Roman" panose="02020603050405020304" pitchFamily="18" charset="0"/>
              </a:rPr>
              <a:t>patients with </a:t>
            </a:r>
            <a:r>
              <a:rPr lang="en-US" sz="2400" dirty="0">
                <a:latin typeface="Times New Roman" panose="02020603050405020304" pitchFamily="18" charset="0"/>
                <a:cs typeface="Times New Roman" panose="02020603050405020304" pitchFamily="18" charset="0"/>
              </a:rPr>
              <a:t>hypertension are </a:t>
            </a:r>
            <a:r>
              <a:rPr lang="en-US" sz="2400" dirty="0" smtClean="0">
                <a:latin typeface="Times New Roman" panose="02020603050405020304" pitchFamily="18" charset="0"/>
                <a:cs typeface="Times New Roman" panose="02020603050405020304" pitchFamily="18" charset="0"/>
              </a:rPr>
              <a:t>to</a:t>
            </a:r>
          </a:p>
          <a:p>
            <a:pPr marL="0" indent="0">
              <a:buNone/>
            </a:pP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(1) identify the possible causes,</a:t>
            </a:r>
          </a:p>
          <a:p>
            <a:pPr marL="0" indent="0">
              <a:buNone/>
            </a:pPr>
            <a:r>
              <a:rPr lang="en-US" sz="2400" dirty="0">
                <a:latin typeface="Times New Roman" panose="02020603050405020304" pitchFamily="18" charset="0"/>
                <a:cs typeface="Times New Roman" panose="02020603050405020304" pitchFamily="18" charset="0"/>
              </a:rPr>
              <a:t>(2) assess the presence or absence of target organ disease and</a:t>
            </a:r>
          </a:p>
          <a:p>
            <a:pPr marL="0" indent="0">
              <a:buNone/>
            </a:pPr>
            <a:r>
              <a:rPr lang="en-US" sz="2400" dirty="0" smtClean="0">
                <a:latin typeface="Times New Roman" panose="02020603050405020304" pitchFamily="18" charset="0"/>
                <a:cs typeface="Times New Roman" panose="02020603050405020304" pitchFamily="18" charset="0"/>
              </a:rPr>
              <a:t>      clinical </a:t>
            </a:r>
            <a:r>
              <a:rPr lang="en-US" sz="2400" dirty="0">
                <a:latin typeface="Times New Roman" panose="02020603050405020304" pitchFamily="18" charset="0"/>
                <a:cs typeface="Times New Roman" panose="02020603050405020304" pitchFamily="18" charset="0"/>
              </a:rPr>
              <a:t>CVD, </a:t>
            </a:r>
            <a:endParaRPr lang="en-US" sz="2400" dirty="0" smtClean="0">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(3) identify other CVD risk factors that </a:t>
            </a:r>
            <a:r>
              <a:rPr lang="en-US" sz="2400" dirty="0" smtClean="0">
                <a:latin typeface="Times New Roman" panose="02020603050405020304" pitchFamily="18" charset="0"/>
                <a:cs typeface="Times New Roman" panose="02020603050405020304" pitchFamily="18" charset="0"/>
              </a:rPr>
              <a:t>help guide </a:t>
            </a:r>
            <a:r>
              <a:rPr lang="en-US" sz="2400" dirty="0">
                <a:latin typeface="Times New Roman" panose="02020603050405020304" pitchFamily="18" charset="0"/>
                <a:cs typeface="Times New Roman" panose="02020603050405020304" pitchFamily="18" charset="0"/>
              </a:rPr>
              <a:t>treatment. </a:t>
            </a:r>
            <a:endParaRPr lang="en-US" sz="2400" dirty="0" smtClean="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Lifestyle modifications </a:t>
            </a:r>
            <a:r>
              <a:rPr lang="en-US" sz="2400" dirty="0">
                <a:latin typeface="Times New Roman" panose="02020603050405020304" pitchFamily="18" charset="0"/>
                <a:cs typeface="Times New Roman" panose="02020603050405020304" pitchFamily="18" charset="0"/>
              </a:rPr>
              <a:t>are definitive therapy for some </a:t>
            </a:r>
            <a:r>
              <a:rPr lang="en-US" sz="2400" dirty="0" smtClean="0">
                <a:latin typeface="Times New Roman" panose="02020603050405020304" pitchFamily="18" charset="0"/>
                <a:cs typeface="Times New Roman" panose="02020603050405020304" pitchFamily="18" charset="0"/>
              </a:rPr>
              <a:t>and adjunctive </a:t>
            </a:r>
            <a:r>
              <a:rPr lang="en-US" sz="2400" dirty="0">
                <a:latin typeface="Times New Roman" panose="02020603050405020304" pitchFamily="18" charset="0"/>
                <a:cs typeface="Times New Roman" panose="02020603050405020304" pitchFamily="18" charset="0"/>
              </a:rPr>
              <a:t>therapy for all persons with hypertension. </a:t>
            </a:r>
            <a:r>
              <a:rPr lang="en-US" sz="2400" dirty="0" smtClean="0">
                <a:latin typeface="Times New Roman" panose="02020603050405020304" pitchFamily="18" charset="0"/>
                <a:cs typeface="Times New Roman" panose="02020603050405020304" pitchFamily="18" charset="0"/>
              </a:rPr>
              <a:t>Several months </a:t>
            </a:r>
            <a:r>
              <a:rPr lang="en-US" sz="2400" dirty="0">
                <a:latin typeface="Times New Roman" panose="02020603050405020304" pitchFamily="18" charset="0"/>
                <a:cs typeface="Times New Roman" panose="02020603050405020304" pitchFamily="18" charset="0"/>
              </a:rPr>
              <a:t>of compliant lifestyle modifications should be </a:t>
            </a:r>
            <a:r>
              <a:rPr lang="en-US" sz="2400" dirty="0" smtClean="0">
                <a:latin typeface="Times New Roman" panose="02020603050405020304" pitchFamily="18" charset="0"/>
                <a:cs typeface="Times New Roman" panose="02020603050405020304" pitchFamily="18" charset="0"/>
              </a:rPr>
              <a:t>tried before </a:t>
            </a:r>
            <a:r>
              <a:rPr lang="en-US" sz="2400" dirty="0">
                <a:latin typeface="Times New Roman" panose="02020603050405020304" pitchFamily="18" charset="0"/>
                <a:cs typeface="Times New Roman" panose="02020603050405020304" pitchFamily="18" charset="0"/>
              </a:rPr>
              <a:t>drug therapy is initiated. </a:t>
            </a:r>
            <a:r>
              <a:rPr lang="en-US" sz="2400" dirty="0" smtClean="0">
                <a:latin typeface="Times New Roman" panose="02020603050405020304" pitchFamily="18" charset="0"/>
                <a:cs typeface="Times New Roman" panose="02020603050405020304" pitchFamily="18" charset="0"/>
              </a:rPr>
              <a:t>Even </a:t>
            </a:r>
            <a:r>
              <a:rPr lang="en-US" sz="2400" dirty="0">
                <a:latin typeface="Times New Roman" panose="02020603050405020304" pitchFamily="18" charset="0"/>
                <a:cs typeface="Times New Roman" panose="02020603050405020304" pitchFamily="18" charset="0"/>
              </a:rPr>
              <a:t>if lifestyle </a:t>
            </a:r>
            <a:r>
              <a:rPr lang="en-US" sz="2400" dirty="0" smtClean="0">
                <a:latin typeface="Times New Roman" panose="02020603050405020304" pitchFamily="18" charset="0"/>
                <a:cs typeface="Times New Roman" panose="02020603050405020304" pitchFamily="18" charset="0"/>
              </a:rPr>
              <a:t>modifications cannot </a:t>
            </a:r>
            <a:r>
              <a:rPr lang="en-US" sz="2400" dirty="0">
                <a:latin typeface="Times New Roman" panose="02020603050405020304" pitchFamily="18" charset="0"/>
                <a:cs typeface="Times New Roman" panose="02020603050405020304" pitchFamily="18" charset="0"/>
              </a:rPr>
              <a:t>completely correct blood pressure, these </a:t>
            </a:r>
            <a:r>
              <a:rPr lang="en-US" sz="2400" dirty="0" smtClean="0">
                <a:latin typeface="Times New Roman" panose="02020603050405020304" pitchFamily="18" charset="0"/>
                <a:cs typeface="Times New Roman" panose="02020603050405020304" pitchFamily="18" charset="0"/>
              </a:rPr>
              <a:t>approaches help </a:t>
            </a:r>
            <a:r>
              <a:rPr lang="en-US" sz="2400" dirty="0">
                <a:latin typeface="Times New Roman" panose="02020603050405020304" pitchFamily="18" charset="0"/>
                <a:cs typeface="Times New Roman" panose="02020603050405020304" pitchFamily="18" charset="0"/>
              </a:rPr>
              <a:t>increase the efficacy of pharmacologic agents </a:t>
            </a:r>
            <a:r>
              <a:rPr lang="en-US" sz="2400" dirty="0" smtClean="0">
                <a:latin typeface="Times New Roman" panose="02020603050405020304" pitchFamily="18" charset="0"/>
                <a:cs typeface="Times New Roman" panose="02020603050405020304" pitchFamily="18" charset="0"/>
              </a:rPr>
              <a:t>and improve </a:t>
            </a:r>
            <a:r>
              <a:rPr lang="en-US" sz="2400" dirty="0">
                <a:latin typeface="Times New Roman" panose="02020603050405020304" pitchFamily="18" charset="0"/>
                <a:cs typeface="Times New Roman" panose="02020603050405020304" pitchFamily="18" charset="0"/>
              </a:rPr>
              <a:t>other CVD risk factors. </a:t>
            </a:r>
            <a:endParaRPr lang="en-US" sz="2400" dirty="0" smtClean="0">
              <a:latin typeface="Times New Roman" panose="02020603050405020304" pitchFamily="18" charset="0"/>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62466" name="Picture 2" descr="نتیجه تصویری برای فشارخون بارداری"/>
          <p:cNvPicPr>
            <a:picLocks noGrp="1" noChangeAspect="1" noChangeArrowheads="1"/>
          </p:cNvPicPr>
          <p:nvPr>
            <p:ph idx="1"/>
          </p:nvPr>
        </p:nvPicPr>
        <p:blipFill>
          <a:blip r:embed="rId2"/>
          <a:srcRect/>
          <a:stretch>
            <a:fillRect/>
          </a:stretch>
        </p:blipFill>
        <p:spPr bwMode="auto">
          <a:xfrm>
            <a:off x="1428728" y="1357298"/>
            <a:ext cx="6786610" cy="4714908"/>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2910" y="1000108"/>
            <a:ext cx="8215370" cy="5929354"/>
          </a:xfrm>
        </p:spPr>
        <p:txBody>
          <a:bodyPr>
            <a:noAutofit/>
          </a:bodyPr>
          <a:lstStyle/>
          <a:p>
            <a:r>
              <a:rPr lang="en-US" sz="2400" dirty="0">
                <a:latin typeface="Times New Roman" pitchFamily="18" charset="0"/>
                <a:cs typeface="Times New Roman" pitchFamily="18" charset="0"/>
              </a:rPr>
              <a:t>Management of hypertension requires a lifelong commitment.</a:t>
            </a:r>
            <a:endParaRPr lang="fa-IR"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Pharmacologic therapy is necessary for many </a:t>
            </a:r>
            <a:r>
              <a:rPr lang="en-US" sz="2400" dirty="0" smtClean="0">
                <a:latin typeface="Times New Roman" pitchFamily="18" charset="0"/>
                <a:cs typeface="Times New Roman" pitchFamily="18" charset="0"/>
              </a:rPr>
              <a:t>individuals with </a:t>
            </a:r>
            <a:r>
              <a:rPr lang="en-US" sz="2400" dirty="0">
                <a:latin typeface="Times New Roman" pitchFamily="18" charset="0"/>
                <a:cs typeface="Times New Roman" pitchFamily="18" charset="0"/>
              </a:rPr>
              <a:t>hypertension, especially if blood pressure remains </a:t>
            </a:r>
            <a:r>
              <a:rPr lang="en-US" sz="2400" dirty="0" smtClean="0">
                <a:latin typeface="Times New Roman" pitchFamily="18" charset="0"/>
                <a:cs typeface="Times New Roman" pitchFamily="18" charset="0"/>
              </a:rPr>
              <a:t>elevated after </a:t>
            </a:r>
            <a:r>
              <a:rPr lang="en-US" sz="2400" dirty="0">
                <a:latin typeface="Times New Roman" pitchFamily="18" charset="0"/>
                <a:cs typeface="Times New Roman" pitchFamily="18" charset="0"/>
              </a:rPr>
              <a:t>6 to 12 months of lifestyle changes</a:t>
            </a:r>
            <a:r>
              <a:rPr lang="en-US" sz="2400" dirty="0" smtClean="0">
                <a:latin typeface="Times New Roman" pitchFamily="18" charset="0"/>
                <a:cs typeface="Times New Roman" pitchFamily="18" charset="0"/>
              </a:rPr>
              <a:t>.</a:t>
            </a:r>
          </a:p>
          <a:p>
            <a:r>
              <a:rPr lang="en-US" sz="2400" dirty="0">
                <a:latin typeface="Times New Roman" pitchFamily="18" charset="0"/>
                <a:cs typeface="Times New Roman" pitchFamily="18" charset="0"/>
              </a:rPr>
              <a:t>A number of medications either raise blood pressure or </a:t>
            </a:r>
            <a:r>
              <a:rPr lang="en-US" sz="2400" dirty="0" smtClean="0">
                <a:latin typeface="Times New Roman" pitchFamily="18" charset="0"/>
                <a:cs typeface="Times New Roman" pitchFamily="18" charset="0"/>
              </a:rPr>
              <a:t>interfere with </a:t>
            </a:r>
            <a:r>
              <a:rPr lang="en-US" sz="2400" dirty="0">
                <a:latin typeface="Times New Roman" pitchFamily="18" charset="0"/>
                <a:cs typeface="Times New Roman" pitchFamily="18" charset="0"/>
              </a:rPr>
              <a:t>the effectiveness of antihypertensive drugs. These </a:t>
            </a:r>
            <a:r>
              <a:rPr lang="en-US" sz="2400" dirty="0" smtClean="0">
                <a:latin typeface="Times New Roman" pitchFamily="18" charset="0"/>
                <a:cs typeface="Times New Roman" pitchFamily="18" charset="0"/>
              </a:rPr>
              <a:t>include </a:t>
            </a:r>
            <a:r>
              <a:rPr lang="it-IT" sz="2400" dirty="0" smtClean="0">
                <a:latin typeface="Times New Roman" pitchFamily="18" charset="0"/>
                <a:cs typeface="Times New Roman" pitchFamily="18" charset="0"/>
              </a:rPr>
              <a:t>oral </a:t>
            </a:r>
            <a:r>
              <a:rPr lang="it-IT" sz="2400" dirty="0">
                <a:latin typeface="Times New Roman" pitchFamily="18" charset="0"/>
                <a:cs typeface="Times New Roman" pitchFamily="18" charset="0"/>
              </a:rPr>
              <a:t>contraceptives, steroids, nonsteroidal </a:t>
            </a:r>
            <a:r>
              <a:rPr lang="it-IT" sz="2400" dirty="0" smtClean="0">
                <a:latin typeface="Times New Roman" pitchFamily="18" charset="0"/>
                <a:cs typeface="Times New Roman" pitchFamily="18" charset="0"/>
              </a:rPr>
              <a:t>anti-inflammatory </a:t>
            </a:r>
            <a:r>
              <a:rPr lang="en-US" sz="2400" dirty="0" smtClean="0">
                <a:latin typeface="Times New Roman" pitchFamily="18" charset="0"/>
                <a:cs typeface="Times New Roman" pitchFamily="18" charset="0"/>
              </a:rPr>
              <a:t>drugs</a:t>
            </a:r>
            <a:r>
              <a:rPr lang="en-US" sz="2400" dirty="0">
                <a:latin typeface="Times New Roman" pitchFamily="18" charset="0"/>
                <a:cs typeface="Times New Roman" pitchFamily="18" charset="0"/>
              </a:rPr>
              <a:t>, nasal decongestants and other cold remedies, appetite suppressants</a:t>
            </a:r>
            <a:r>
              <a:rPr lang="en-US" sz="2400" dirty="0" smtClean="0">
                <a:latin typeface="Times New Roman" pitchFamily="18" charset="0"/>
                <a:cs typeface="Times New Roman" pitchFamily="18" charset="0"/>
              </a:rPr>
              <a:t>, cyclosporine</a:t>
            </a:r>
            <a:r>
              <a:rPr lang="en-US" sz="2400" dirty="0">
                <a:latin typeface="Times New Roman" pitchFamily="18" charset="0"/>
                <a:cs typeface="Times New Roman" pitchFamily="18" charset="0"/>
              </a:rPr>
              <a:t>, tricyclic antidepressants, and </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monoamineoxidase</a:t>
            </a:r>
            <a:r>
              <a:rPr lang="en-US" sz="2400" dirty="0" smtClean="0">
                <a:latin typeface="Times New Roman" pitchFamily="18" charset="0"/>
                <a:cs typeface="Times New Roman" pitchFamily="18" charset="0"/>
              </a:rPr>
              <a:t> inhibitors </a:t>
            </a:r>
            <a:r>
              <a:rPr lang="en-US" sz="2400" dirty="0">
                <a:latin typeface="Times New Roman" pitchFamily="18" charset="0"/>
                <a:cs typeface="Times New Roman" pitchFamily="18" charset="0"/>
              </a:rPr>
              <a:t>(see Chapter 8 and Appendix 23).</a:t>
            </a:r>
          </a:p>
          <a:p>
            <a:r>
              <a:rPr lang="en-US" sz="2400" dirty="0">
                <a:latin typeface="Times New Roman" pitchFamily="18" charset="0"/>
                <a:cs typeface="Times New Roman" pitchFamily="18" charset="0"/>
              </a:rPr>
              <a:t>In addition to standard, conventional medical care, </a:t>
            </a:r>
            <a:r>
              <a:rPr lang="en-US" sz="2400" dirty="0" smtClean="0">
                <a:latin typeface="Times New Roman" pitchFamily="18" charset="0"/>
                <a:cs typeface="Times New Roman" pitchFamily="18" charset="0"/>
              </a:rPr>
              <a:t>more than </a:t>
            </a:r>
            <a:r>
              <a:rPr lang="en-US" sz="2400" dirty="0">
                <a:latin typeface="Times New Roman" pitchFamily="18" charset="0"/>
                <a:cs typeface="Times New Roman" pitchFamily="18" charset="0"/>
              </a:rPr>
              <a:t>1/3 of Americans also use complementary approaches </a:t>
            </a:r>
            <a:r>
              <a:rPr lang="en-US" sz="2400" dirty="0" smtClean="0">
                <a:latin typeface="Times New Roman" pitchFamily="18" charset="0"/>
                <a:cs typeface="Times New Roman" pitchFamily="18" charset="0"/>
              </a:rPr>
              <a:t>and this </a:t>
            </a:r>
            <a:r>
              <a:rPr lang="en-US" sz="2400" dirty="0">
                <a:latin typeface="Times New Roman" pitchFamily="18" charset="0"/>
                <a:cs typeface="Times New Roman" pitchFamily="18" charset="0"/>
              </a:rPr>
              <a:t>includes treatment of hypertension. </a:t>
            </a:r>
          </a:p>
        </p:txBody>
      </p:sp>
    </p:spTree>
    <p:extLst>
      <p:ext uri="{BB962C8B-B14F-4D97-AF65-F5344CB8AC3E}">
        <p14:creationId xmlns:p14="http://schemas.microsoft.com/office/powerpoint/2010/main" xmlns="" val="831605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876064"/>
          </a:xfrm>
        </p:spPr>
        <p:txBody>
          <a:bodyPr/>
          <a:lstStyle/>
          <a:p>
            <a:pPr algn="ctr"/>
            <a:r>
              <a:rPr lang="en-US" b="1" dirty="0" smtClean="0">
                <a:solidFill>
                  <a:srgbClr val="FF0000"/>
                </a:solidFill>
                <a:latin typeface="Times New Roman" pitchFamily="18" charset="0"/>
                <a:cs typeface="Times New Roman" pitchFamily="18" charset="0"/>
              </a:rPr>
              <a:t>Medical Nutrition Therapy</a:t>
            </a:r>
            <a:endParaRPr lang="fa-IR"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500034" y="1500174"/>
            <a:ext cx="8248430" cy="4953162"/>
          </a:xfrm>
        </p:spPr>
        <p:txBody>
          <a:bodyPr>
            <a:noAutofit/>
          </a:bodyPr>
          <a:lstStyle/>
          <a:p>
            <a:pPr algn="just"/>
            <a:r>
              <a:rPr lang="en-US" sz="2400" dirty="0">
                <a:latin typeface="Times New Roman" pitchFamily="18" charset="0"/>
                <a:cs typeface="Times New Roman" pitchFamily="18" charset="0"/>
              </a:rPr>
              <a:t>The appropriate course of nutrition therapy for managing </a:t>
            </a:r>
            <a:r>
              <a:rPr lang="en-US" sz="2400" dirty="0" smtClean="0">
                <a:latin typeface="Times New Roman" pitchFamily="18" charset="0"/>
                <a:cs typeface="Times New Roman" pitchFamily="18" charset="0"/>
              </a:rPr>
              <a:t>hypertension should </a:t>
            </a:r>
            <a:r>
              <a:rPr lang="en-US" sz="2400" dirty="0">
                <a:latin typeface="Times New Roman" pitchFamily="18" charset="0"/>
                <a:cs typeface="Times New Roman" pitchFamily="18" charset="0"/>
              </a:rPr>
              <a:t>be guided by data from a detailed </a:t>
            </a:r>
            <a:r>
              <a:rPr lang="en-US" sz="2400" dirty="0" smtClean="0">
                <a:latin typeface="Times New Roman" pitchFamily="18" charset="0"/>
                <a:cs typeface="Times New Roman" pitchFamily="18" charset="0"/>
              </a:rPr>
              <a:t>nutrition assessment</a:t>
            </a:r>
            <a:r>
              <a:rPr lang="en-US" sz="2400" dirty="0">
                <a:latin typeface="Times New Roman" pitchFamily="18" charset="0"/>
                <a:cs typeface="Times New Roman" pitchFamily="18" charset="0"/>
              </a:rPr>
              <a:t>. Weight history; leisure-time physical activity; </a:t>
            </a:r>
            <a:r>
              <a:rPr lang="en-US" sz="2400" dirty="0" smtClean="0">
                <a:latin typeface="Times New Roman" pitchFamily="18" charset="0"/>
                <a:cs typeface="Times New Roman" pitchFamily="18" charset="0"/>
              </a:rPr>
              <a:t>and assessment </a:t>
            </a:r>
            <a:r>
              <a:rPr lang="en-US" sz="2400" dirty="0">
                <a:latin typeface="Times New Roman" pitchFamily="18" charset="0"/>
                <a:cs typeface="Times New Roman" pitchFamily="18" charset="0"/>
              </a:rPr>
              <a:t>of intake of sodium, alcohol, fat type (e.g., </a:t>
            </a:r>
            <a:r>
              <a:rPr lang="en-US" sz="2400" dirty="0" smtClean="0">
                <a:latin typeface="Times New Roman" pitchFamily="18" charset="0"/>
                <a:cs typeface="Times New Roman" pitchFamily="18" charset="0"/>
              </a:rPr>
              <a:t>MUFA versus </a:t>
            </a:r>
            <a:r>
              <a:rPr lang="en-US" sz="2400" dirty="0">
                <a:latin typeface="Times New Roman" pitchFamily="18" charset="0"/>
                <a:cs typeface="Times New Roman" pitchFamily="18" charset="0"/>
              </a:rPr>
              <a:t>SFA), and other dietary patterns (e.g., intake of fruits</a:t>
            </a:r>
            <a:r>
              <a:rPr lang="en-US" sz="2400" dirty="0" smtClean="0">
                <a:latin typeface="Times New Roman" pitchFamily="18" charset="0"/>
                <a:cs typeface="Times New Roman" pitchFamily="18" charset="0"/>
              </a:rPr>
              <a:t>, vegetables</a:t>
            </a:r>
            <a:r>
              <a:rPr lang="en-US" sz="2400" dirty="0">
                <a:latin typeface="Times New Roman" pitchFamily="18" charset="0"/>
                <a:cs typeface="Times New Roman" pitchFamily="18" charset="0"/>
              </a:rPr>
              <a:t>, and low-fat dairy products) are essential </a:t>
            </a:r>
            <a:r>
              <a:rPr lang="en-US" sz="2400" dirty="0" smtClean="0">
                <a:latin typeface="Times New Roman" pitchFamily="18" charset="0"/>
                <a:cs typeface="Times New Roman" pitchFamily="18" charset="0"/>
              </a:rPr>
              <a:t>components of </a:t>
            </a:r>
            <a:r>
              <a:rPr lang="en-US" sz="2400" dirty="0">
                <a:latin typeface="Times New Roman" pitchFamily="18" charset="0"/>
                <a:cs typeface="Times New Roman" pitchFamily="18" charset="0"/>
              </a:rPr>
              <a:t>the medical and diet history. Nutrition </a:t>
            </a:r>
            <a:r>
              <a:rPr lang="en-US" sz="2400" dirty="0" smtClean="0">
                <a:latin typeface="Times New Roman" pitchFamily="18" charset="0"/>
                <a:cs typeface="Times New Roman" pitchFamily="18" charset="0"/>
              </a:rPr>
              <a:t>assessment should </a:t>
            </a:r>
            <a:r>
              <a:rPr lang="en-US" sz="2400" dirty="0">
                <a:latin typeface="Times New Roman" pitchFamily="18" charset="0"/>
                <a:cs typeface="Times New Roman" pitchFamily="18" charset="0"/>
              </a:rPr>
              <a:t>include evaluation of the individual in the </a:t>
            </a:r>
            <a:r>
              <a:rPr lang="en-US" sz="2400" dirty="0" smtClean="0">
                <a:latin typeface="Times New Roman" pitchFamily="18" charset="0"/>
                <a:cs typeface="Times New Roman" pitchFamily="18" charset="0"/>
              </a:rPr>
              <a:t>following specific </a:t>
            </a:r>
            <a:r>
              <a:rPr lang="en-US" sz="2400" dirty="0">
                <a:latin typeface="Times New Roman" pitchFamily="18" charset="0"/>
                <a:cs typeface="Times New Roman" pitchFamily="18" charset="0"/>
              </a:rPr>
              <a:t>domains to determine nutrition problems and </a:t>
            </a:r>
            <a:r>
              <a:rPr lang="en-US" sz="2400" dirty="0" smtClean="0">
                <a:latin typeface="Times New Roman" pitchFamily="18" charset="0"/>
                <a:cs typeface="Times New Roman" pitchFamily="18" charset="0"/>
              </a:rPr>
              <a:t>diagnoses:</a:t>
            </a:r>
          </a:p>
          <a:p>
            <a:pPr algn="just">
              <a:buNone/>
            </a:pPr>
            <a:r>
              <a:rPr lang="en-U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food </a:t>
            </a:r>
            <a:r>
              <a:rPr lang="en-US" sz="2400" dirty="0">
                <a:latin typeface="Times New Roman" pitchFamily="18" charset="0"/>
                <a:cs typeface="Times New Roman" pitchFamily="18" charset="0"/>
              </a:rPr>
              <a:t>and nutrient intake; knowledge, beliefs, and attitudes;</a:t>
            </a:r>
          </a:p>
          <a:p>
            <a:pPr algn="just">
              <a:buNone/>
            </a:pPr>
            <a:r>
              <a:rPr lang="en-US" sz="2400" dirty="0" smtClean="0">
                <a:latin typeface="Times New Roman" pitchFamily="18" charset="0"/>
                <a:cs typeface="Times New Roman" pitchFamily="18" charset="0"/>
              </a:rPr>
              <a:t>      behavior</a:t>
            </a:r>
            <a:r>
              <a:rPr lang="en-US" sz="2400" dirty="0">
                <a:latin typeface="Times New Roman" pitchFamily="18" charset="0"/>
                <a:cs typeface="Times New Roman" pitchFamily="18" charset="0"/>
              </a:rPr>
              <a:t>; physical activity and function; and appropriate </a:t>
            </a:r>
            <a:r>
              <a:rPr lang="en-US" sz="2400" dirty="0" smtClean="0">
                <a:latin typeface="Times New Roman" pitchFamily="18" charset="0"/>
                <a:cs typeface="Times New Roman" pitchFamily="18" charset="0"/>
              </a:rPr>
              <a:t>biochemical data</a:t>
            </a:r>
            <a:r>
              <a:rPr lang="en-US" sz="2400" dirty="0">
                <a:latin typeface="Times New Roman" pitchFamily="18" charset="0"/>
                <a:cs typeface="Times New Roman" pitchFamily="18" charset="0"/>
              </a:rPr>
              <a:t>. </a:t>
            </a:r>
            <a:endParaRPr lang="fa-IR" sz="2400" dirty="0">
              <a:latin typeface="Times New Roman" pitchFamily="18" charset="0"/>
              <a:cs typeface="Times New Roman" pitchFamily="18"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نتیجه تصویری برای فشارخون بارداری"/>
          <p:cNvPicPr>
            <a:picLocks noGrp="1" noChangeAspect="1" noChangeArrowheads="1"/>
          </p:cNvPicPr>
          <p:nvPr>
            <p:ph idx="1"/>
          </p:nvPr>
        </p:nvPicPr>
        <p:blipFill>
          <a:blip r:embed="rId3"/>
          <a:srcRect/>
          <a:stretch>
            <a:fillRect/>
          </a:stretch>
        </p:blipFill>
        <p:spPr bwMode="auto">
          <a:xfrm>
            <a:off x="1500166" y="908720"/>
            <a:ext cx="6528218" cy="5112568"/>
          </a:xfrm>
          <a:prstGeom prst="rect">
            <a:avLst/>
          </a:prstGeom>
          <a:noFill/>
        </p:spPr>
      </p:pic>
      <p:sp>
        <p:nvSpPr>
          <p:cNvPr id="4" name="Rectangle 3"/>
          <p:cNvSpPr/>
          <p:nvPr/>
        </p:nvSpPr>
        <p:spPr>
          <a:xfrm>
            <a:off x="2555776" y="4509120"/>
            <a:ext cx="4466864" cy="1107996"/>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6600" b="1" spc="38" dirty="0">
                <a:ln w="11430"/>
                <a:solidFill>
                  <a:srgbClr val="00B0F0"/>
                </a:solidFill>
                <a:effectLst>
                  <a:outerShdw blurRad="76200" dist="50800" dir="5400000" algn="tl" rotWithShape="0">
                    <a:srgbClr val="000000">
                      <a:alpha val="65000"/>
                    </a:srgbClr>
                  </a:outerShdw>
                </a:effectLst>
                <a:latin typeface="Arial" pitchFamily="34" charset="0"/>
              </a:rPr>
              <a:t>Thank you</a:t>
            </a:r>
          </a:p>
        </p:txBody>
      </p:sp>
    </p:spTree>
    <p:extLst>
      <p:ext uri="{BB962C8B-B14F-4D97-AF65-F5344CB8AC3E}">
        <p14:creationId xmlns:p14="http://schemas.microsoft.com/office/powerpoint/2010/main" xmlns="" val="2920723420"/>
      </p:ext>
    </p:extLst>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4414" y="624110"/>
            <a:ext cx="6589199" cy="1280890"/>
          </a:xfrm>
        </p:spPr>
        <p:txBody>
          <a:bodyPr>
            <a:normAutofit/>
          </a:bodyPr>
          <a:lstStyle/>
          <a:p>
            <a:pPr algn="ctr"/>
            <a:r>
              <a:rPr lang="en-US" b="1" dirty="0" smtClean="0">
                <a:solidFill>
                  <a:srgbClr val="C00000"/>
                </a:solidFill>
                <a:latin typeface="Times New Roman" pitchFamily="18" charset="0"/>
                <a:cs typeface="Times New Roman" pitchFamily="18" charset="0"/>
              </a:rPr>
              <a:t>Primary Prevention</a:t>
            </a:r>
            <a:endParaRPr lang="en-US" b="1"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a:xfrm>
            <a:off x="571472" y="1428736"/>
            <a:ext cx="8286808" cy="5000660"/>
          </a:xfrm>
        </p:spPr>
        <p:txBody>
          <a:bodyPr>
            <a:noAutofit/>
          </a:bodyPr>
          <a:lstStyle/>
          <a:p>
            <a:r>
              <a:rPr lang="en-US" sz="2800" dirty="0" smtClean="0">
                <a:latin typeface="Times New Roman" pitchFamily="18" charset="0"/>
                <a:cs typeface="Times New Roman" pitchFamily="18" charset="0"/>
              </a:rPr>
              <a:t>Positive changes in hypertension awareness, treatment, and control have occurred during the last several years</a:t>
            </a:r>
            <a:r>
              <a:rPr lang="en-US" sz="2800" dirty="0" smtClean="0"/>
              <a:t> </a:t>
            </a:r>
            <a:r>
              <a:rPr lang="en-US" sz="2800" dirty="0" smtClean="0">
                <a:latin typeface="Times New Roman" pitchFamily="18" charset="0"/>
                <a:cs typeface="Times New Roman" pitchFamily="18" charset="0"/>
              </a:rPr>
              <a:t>1999 to 2004/2007 to 2010 (NHANES). </a:t>
            </a:r>
          </a:p>
          <a:p>
            <a:r>
              <a:rPr lang="en-US" sz="2800" dirty="0" smtClean="0">
                <a:latin typeface="Times New Roman" pitchFamily="18" charset="0"/>
                <a:cs typeface="Times New Roman" pitchFamily="18" charset="0"/>
              </a:rPr>
              <a:t>Hypertension awareness: 72%        81.5%</a:t>
            </a:r>
          </a:p>
          <a:p>
            <a:r>
              <a:rPr lang="en-US" sz="2800" dirty="0" smtClean="0">
                <a:latin typeface="Times New Roman" pitchFamily="18" charset="0"/>
                <a:cs typeface="Times New Roman" pitchFamily="18" charset="0"/>
              </a:rPr>
              <a:t>Hypertension treatment and control rates:</a:t>
            </a:r>
          </a:p>
          <a:p>
            <a:pPr>
              <a:buNone/>
            </a:pPr>
            <a:r>
              <a:rPr lang="en-US" sz="2800" dirty="0" smtClean="0">
                <a:latin typeface="Times New Roman" pitchFamily="18" charset="0"/>
                <a:cs typeface="Times New Roman" pitchFamily="18" charset="0"/>
              </a:rPr>
              <a:t>from 48.4% to 53.3%</a:t>
            </a:r>
          </a:p>
          <a:p>
            <a:pPr algn="ctr">
              <a:buNone/>
            </a:pPr>
            <a:r>
              <a:rPr lang="en-US" sz="2800" i="1" dirty="0" smtClean="0">
                <a:solidFill>
                  <a:srgbClr val="C00000"/>
                </a:solidFill>
                <a:latin typeface="Times New Roman" pitchFamily="18" charset="0"/>
                <a:cs typeface="Times New Roman" pitchFamily="18" charset="0"/>
              </a:rPr>
              <a:t>Healthy People 2020 objective of 61.2%</a:t>
            </a:r>
          </a:p>
          <a:p>
            <a:pPr>
              <a:buNone/>
            </a:pPr>
            <a:r>
              <a:rPr lang="en-US" sz="2800" dirty="0" smtClean="0">
                <a:latin typeface="Times New Roman" pitchFamily="18" charset="0"/>
                <a:cs typeface="Times New Roman" pitchFamily="18" charset="0"/>
              </a:rPr>
              <a:t>    Improving hypertension treatment through targeted intervention programs should have a positive effect on CVD outcomes.</a:t>
            </a:r>
          </a:p>
          <a:p>
            <a:pPr>
              <a:buNone/>
            </a:pPr>
            <a:endParaRPr lang="en-US" sz="2800" dirty="0" smtClean="0">
              <a:solidFill>
                <a:srgbClr val="C00000"/>
              </a:solidFill>
              <a:latin typeface="Times New Roman" pitchFamily="18" charset="0"/>
              <a:cs typeface="Times New Roman" pitchFamily="18" charset="0"/>
            </a:endParaRPr>
          </a:p>
          <a:p>
            <a:pPr>
              <a:buNone/>
            </a:pPr>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cxnSp>
        <p:nvCxnSpPr>
          <p:cNvPr id="5" name="Straight Arrow Connector 4"/>
          <p:cNvCxnSpPr/>
          <p:nvPr/>
        </p:nvCxnSpPr>
        <p:spPr>
          <a:xfrm>
            <a:off x="5357818" y="3143248"/>
            <a:ext cx="42862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797305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نتیجه تصویری برای ‪Nutrition  in Gestational Hypertension‬‏"/>
          <p:cNvPicPr>
            <a:picLocks noGrp="1" noChangeAspect="1" noChangeArrowheads="1"/>
          </p:cNvPicPr>
          <p:nvPr>
            <p:ph idx="1"/>
          </p:nvPr>
        </p:nvPicPr>
        <p:blipFill>
          <a:blip r:embed="rId2"/>
          <a:srcRect/>
          <a:stretch>
            <a:fillRect/>
          </a:stretch>
        </p:blipFill>
        <p:spPr bwMode="auto">
          <a:xfrm>
            <a:off x="1142976" y="928670"/>
            <a:ext cx="7215238" cy="485778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804626"/>
          </a:xfrm>
        </p:spPr>
        <p:txBody>
          <a:bodyPr/>
          <a:lstStyle/>
          <a:p>
            <a:r>
              <a:rPr lang="en-US" b="1" dirty="0" smtClean="0">
                <a:solidFill>
                  <a:srgbClr val="C00000"/>
                </a:solidFill>
                <a:latin typeface="Times New Roman" pitchFamily="18" charset="0"/>
                <a:cs typeface="Times New Roman" pitchFamily="18" charset="0"/>
              </a:rPr>
              <a:t>Primary Prevention</a:t>
            </a:r>
            <a:endParaRPr lang="fa-IR" dirty="0"/>
          </a:p>
        </p:txBody>
      </p:sp>
      <p:sp>
        <p:nvSpPr>
          <p:cNvPr id="3" name="Content Placeholder 2"/>
          <p:cNvSpPr>
            <a:spLocks noGrp="1"/>
          </p:cNvSpPr>
          <p:nvPr>
            <p:ph idx="1"/>
          </p:nvPr>
        </p:nvSpPr>
        <p:spPr>
          <a:xfrm>
            <a:off x="928662" y="1357298"/>
            <a:ext cx="7605738" cy="4857784"/>
          </a:xfrm>
        </p:spPr>
        <p:txBody>
          <a:bodyPr>
            <a:noAutofit/>
          </a:bodyPr>
          <a:lstStyle/>
          <a:p>
            <a:pPr>
              <a:buNone/>
            </a:pPr>
            <a:r>
              <a:rPr lang="en-US" sz="2800" b="1" dirty="0" smtClean="0">
                <a:latin typeface="Times New Roman" pitchFamily="18" charset="0"/>
                <a:cs typeface="Times New Roman" pitchFamily="18" charset="0"/>
              </a:rPr>
              <a:t>Changing lifestyle factors:</a:t>
            </a:r>
          </a:p>
          <a:p>
            <a:r>
              <a:rPr lang="en-US" sz="2800" dirty="0" smtClean="0">
                <a:latin typeface="Times New Roman" pitchFamily="18" charset="0"/>
                <a:cs typeface="Times New Roman" pitchFamily="18" charset="0"/>
              </a:rPr>
              <a:t>reducing intake of dietary sodium</a:t>
            </a:r>
          </a:p>
          <a:p>
            <a:r>
              <a:rPr lang="en-US" sz="2800" dirty="0" smtClean="0">
                <a:latin typeface="Times New Roman" pitchFamily="18" charset="0"/>
                <a:cs typeface="Times New Roman" pitchFamily="18" charset="0"/>
              </a:rPr>
              <a:t>fruits and vegetables and dietary patterns emphasizing these foods,</a:t>
            </a:r>
          </a:p>
          <a:p>
            <a:r>
              <a:rPr lang="en-US" sz="2800" dirty="0" smtClean="0">
                <a:latin typeface="Times New Roman" pitchFamily="18" charset="0"/>
                <a:cs typeface="Times New Roman" pitchFamily="18" charset="0"/>
              </a:rPr>
              <a:t>weight management</a:t>
            </a:r>
          </a:p>
          <a:p>
            <a:r>
              <a:rPr lang="en-US" sz="2800" dirty="0" smtClean="0">
                <a:latin typeface="Times New Roman" pitchFamily="18" charset="0"/>
                <a:cs typeface="Times New Roman" pitchFamily="18" charset="0"/>
              </a:rPr>
              <a:t>Increasing physical activity</a:t>
            </a:r>
          </a:p>
          <a:p>
            <a:r>
              <a:rPr lang="en-US" sz="2800" dirty="0" smtClean="0">
                <a:latin typeface="Times New Roman" pitchFamily="18" charset="0"/>
                <a:cs typeface="Times New Roman" pitchFamily="18" charset="0"/>
              </a:rPr>
              <a:t>Potassium?</a:t>
            </a:r>
          </a:p>
          <a:p>
            <a:r>
              <a:rPr lang="en-US" sz="2800" dirty="0" smtClean="0">
                <a:latin typeface="Times New Roman" pitchFamily="18" charset="0"/>
                <a:cs typeface="Times New Roman" pitchFamily="18" charset="0"/>
              </a:rPr>
              <a:t>The ACC/AHA did not make a recommendation but the AND provided a “fair” recommendation</a:t>
            </a:r>
          </a:p>
          <a:p>
            <a:pPr>
              <a:buNone/>
            </a:pPr>
            <a:r>
              <a:rPr lang="en-US" sz="1200" dirty="0" smtClean="0">
                <a:latin typeface="Times New Roman" pitchFamily="18" charset="0"/>
                <a:cs typeface="Times New Roman" pitchFamily="18" charset="0"/>
              </a:rPr>
              <a:t>Academy of Nutrition and Dietetics (AND)</a:t>
            </a:r>
          </a:p>
          <a:p>
            <a:pPr>
              <a:buNone/>
            </a:pPr>
            <a:r>
              <a:rPr lang="en-US" sz="1200" dirty="0" smtClean="0">
                <a:latin typeface="Times New Roman" pitchFamily="18" charset="0"/>
                <a:cs typeface="Times New Roman" pitchFamily="18" charset="0"/>
              </a:rPr>
              <a:t>American College of Cardiology/American Heart Association (ACC/AHA)</a:t>
            </a:r>
          </a:p>
          <a:p>
            <a:pPr>
              <a:buNone/>
            </a:pPr>
            <a:endParaRPr lang="en-US" sz="16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66562" name="Picture 2"/>
          <p:cNvPicPr>
            <a:picLocks noChangeAspect="1" noChangeArrowheads="1"/>
          </p:cNvPicPr>
          <p:nvPr/>
        </p:nvPicPr>
        <p:blipFill>
          <a:blip r:embed="rId2"/>
          <a:srcRect/>
          <a:stretch>
            <a:fillRect/>
          </a:stretch>
        </p:blipFill>
        <p:spPr bwMode="auto">
          <a:xfrm>
            <a:off x="0" y="0"/>
            <a:ext cx="9143999"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67586" name="Picture 2"/>
          <p:cNvPicPr>
            <a:picLocks noChangeAspect="1" noChangeArrowheads="1"/>
          </p:cNvPicPr>
          <p:nvPr/>
        </p:nvPicPr>
        <p:blipFill>
          <a:blip r:embed="rId2"/>
          <a:srcRect/>
          <a:stretch>
            <a:fillRect/>
          </a:stretch>
        </p:blipFill>
        <p:spPr bwMode="auto">
          <a:xfrm>
            <a:off x="0" y="0"/>
            <a:ext cx="9143999"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2620</TotalTime>
  <Words>3015</Words>
  <Application>Microsoft Office PowerPoint</Application>
  <PresentationFormat>On-screen Show (4:3)</PresentationFormat>
  <Paragraphs>137</Paragraphs>
  <Slides>42</Slides>
  <Notes>1</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Wisp</vt:lpstr>
      <vt:lpstr>Slide 1</vt:lpstr>
      <vt:lpstr>Nutrition  in  Hypertension (Pregnancy-Induced Hypertension)   </vt:lpstr>
      <vt:lpstr>Slide 3</vt:lpstr>
      <vt:lpstr>Slide 4</vt:lpstr>
      <vt:lpstr>Primary Prevention</vt:lpstr>
      <vt:lpstr>Slide 6</vt:lpstr>
      <vt:lpstr>Primary Prevention</vt:lpstr>
      <vt:lpstr>Slide 8</vt:lpstr>
      <vt:lpstr>Slide 9</vt:lpstr>
      <vt:lpstr>Fats</vt:lpstr>
      <vt:lpstr>Slide 11</vt:lpstr>
      <vt:lpstr>Protein </vt:lpstr>
      <vt:lpstr>Dietary Patterns Emphasizing Fruits and Vegetables </vt:lpstr>
      <vt:lpstr>Slide 14</vt:lpstr>
      <vt:lpstr>Slide 15</vt:lpstr>
      <vt:lpstr>Several versions of the DASH diet </vt:lpstr>
      <vt:lpstr>Slide 17</vt:lpstr>
      <vt:lpstr>The MeD dietary pattern</vt:lpstr>
      <vt:lpstr>Slide 19</vt:lpstr>
      <vt:lpstr>DASH Diet </vt:lpstr>
      <vt:lpstr>Slide 21</vt:lpstr>
      <vt:lpstr>Slide 22</vt:lpstr>
      <vt:lpstr>Weight Reduction </vt:lpstr>
      <vt:lpstr>Slide 24</vt:lpstr>
      <vt:lpstr>Slide 25</vt:lpstr>
      <vt:lpstr>Sodium </vt:lpstr>
      <vt:lpstr>Slide 27</vt:lpstr>
      <vt:lpstr>Salt Restriction </vt:lpstr>
      <vt:lpstr>Calcium</vt:lpstr>
      <vt:lpstr>Vitamin D </vt:lpstr>
      <vt:lpstr>Magnesium </vt:lpstr>
      <vt:lpstr>Potassium </vt:lpstr>
      <vt:lpstr>Slide 33</vt:lpstr>
      <vt:lpstr>Slide 34</vt:lpstr>
      <vt:lpstr>Antioxidants </vt:lpstr>
      <vt:lpstr>Physical Activity </vt:lpstr>
      <vt:lpstr>Slide 37</vt:lpstr>
      <vt:lpstr>Alcohol Consumption </vt:lpstr>
      <vt:lpstr>Medical Management</vt:lpstr>
      <vt:lpstr>Slide 40</vt:lpstr>
      <vt:lpstr>Medical Nutrition Therapy</vt:lpstr>
      <vt:lpstr>Slide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riasat2</dc:creator>
  <cp:lastModifiedBy>home-pc</cp:lastModifiedBy>
  <cp:revision>234</cp:revision>
  <dcterms:created xsi:type="dcterms:W3CDTF">2017-08-05T04:21:40Z</dcterms:created>
  <dcterms:modified xsi:type="dcterms:W3CDTF">2017-09-24T22:06:43Z</dcterms:modified>
</cp:coreProperties>
</file>